
<file path=[Content_Types].xml><?xml version="1.0" encoding="utf-8"?>
<Types xmlns="http://schemas.openxmlformats.org/package/2006/content-types">
  <Default Extension="xml" ContentType="application/xml"/>
  <Default Extension="bin" ContentType="application/vnd.openxmlformats-officedocument.presentationml.printerSettings"/>
  <Default Extension="png" ContentType="image/png"/>
  <Default Extension="jpg" ContentType="image/jpe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54" r:id="rId1"/>
  </p:sldMasterIdLst>
  <p:notesMasterIdLst>
    <p:notesMasterId r:id="rId13"/>
  </p:notesMasterIdLst>
  <p:sldIdLst>
    <p:sldId id="256" r:id="rId2"/>
    <p:sldId id="257" r:id="rId3"/>
    <p:sldId id="258" r:id="rId4"/>
    <p:sldId id="259" r:id="rId5"/>
    <p:sldId id="260" r:id="rId6"/>
    <p:sldId id="261" r:id="rId7"/>
    <p:sldId id="262" r:id="rId8"/>
    <p:sldId id="263" r:id="rId9"/>
    <p:sldId id="264" r:id="rId10"/>
    <p:sldId id="265" r:id="rId11"/>
    <p:sldId id="266" r:id="rId12"/>
  </p:sldIdLst>
  <p:sldSz cx="9144000" cy="5143500" type="screen16x9"/>
  <p:notesSz cx="6858000" cy="9144000"/>
  <p:defaultText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90651C3A-4460-11DB-9652-00E08161165F}"/>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95" d="100"/>
          <a:sy n="95" d="100"/>
        </p:scale>
        <p:origin x="-624" y="-104"/>
      </p:cViewPr>
      <p:guideLst>
        <p:guide orient="horz" pos="162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notesMaster" Target="notesMasters/notesMaster1.xml"/><Relationship Id="rId14" Type="http://schemas.openxmlformats.org/officeDocument/2006/relationships/printerSettings" Target="printerSettings/printerSettings1.bin"/><Relationship Id="rId15" Type="http://schemas.openxmlformats.org/officeDocument/2006/relationships/presProps" Target="presProps.xml"/><Relationship Id="rId16" Type="http://schemas.openxmlformats.org/officeDocument/2006/relationships/viewProps" Target="viewProps.xml"/><Relationship Id="rId17" Type="http://schemas.openxmlformats.org/officeDocument/2006/relationships/theme" Target="theme/theme1.xml"/><Relationship Id="rId18"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1"/>
        <p:cNvGrpSpPr/>
        <p:nvPr/>
      </p:nvGrpSpPr>
      <p:grpSpPr>
        <a:xfrm>
          <a:off x="0" y="0"/>
          <a:ext cx="0" cy="0"/>
          <a:chOff x="0" y="0"/>
          <a:chExt cx="0" cy="0"/>
        </a:xfrm>
      </p:grpSpPr>
      <p:sp>
        <p:nvSpPr>
          <p:cNvPr id="2" name="Shape 2"/>
          <p:cNvSpPr>
            <a:spLocks noGrp="1" noRot="1" noChangeAspect="1"/>
          </p:cNvSpPr>
          <p:nvPr>
            <p:ph type="sldImg" idx="2"/>
          </p:nvPr>
        </p:nvSpPr>
        <p:spPr>
          <a:xfrm>
            <a:off x="381187" y="685800"/>
            <a:ext cx="6096299"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3" name="Shape 3"/>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lstStyle>
            <a:lvl1pPr>
              <a:spcBef>
                <a:spcPts val="0"/>
              </a:spcBef>
              <a:defRPr sz="1100"/>
            </a:lvl1pPr>
            <a:lvl2pPr>
              <a:spcBef>
                <a:spcPts val="0"/>
              </a:spcBef>
              <a:defRPr sz="1100"/>
            </a:lvl2pPr>
            <a:lvl3pPr>
              <a:spcBef>
                <a:spcPts val="0"/>
              </a:spcBef>
              <a:defRPr sz="1100"/>
            </a:lvl3pPr>
            <a:lvl4pPr>
              <a:spcBef>
                <a:spcPts val="0"/>
              </a:spcBef>
              <a:defRPr sz="1100"/>
            </a:lvl4pPr>
            <a:lvl5pPr>
              <a:spcBef>
                <a:spcPts val="0"/>
              </a:spcBef>
              <a:defRPr sz="1100"/>
            </a:lvl5pPr>
            <a:lvl6pPr>
              <a:spcBef>
                <a:spcPts val="0"/>
              </a:spcBef>
              <a:defRPr sz="1100"/>
            </a:lvl6pPr>
            <a:lvl7pPr>
              <a:spcBef>
                <a:spcPts val="0"/>
              </a:spcBef>
              <a:defRPr sz="1100"/>
            </a:lvl7pPr>
            <a:lvl8pPr>
              <a:spcBef>
                <a:spcPts val="0"/>
              </a:spcBef>
              <a:defRPr sz="1100"/>
            </a:lvl8pPr>
            <a:lvl9pPr>
              <a:spcBef>
                <a:spcPts val="0"/>
              </a:spcBef>
              <a:defRPr sz="1100"/>
            </a:lvl9pPr>
          </a:lstStyle>
          <a:p>
            <a:endParaRPr/>
          </a:p>
        </p:txBody>
      </p:sp>
    </p:spTree>
    <p:extLst>
      <p:ext uri="{BB962C8B-B14F-4D97-AF65-F5344CB8AC3E}">
        <p14:creationId xmlns:p14="http://schemas.microsoft.com/office/powerpoint/2010/main" val="4141655394"/>
      </p:ext>
    </p:extLst>
  </p:cSld>
  <p:clrMap bg1="lt1" tx1="dk1" bg2="dk2" tx2="lt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
        <p:cNvGrpSpPr/>
        <p:nvPr/>
      </p:nvGrpSpPr>
      <p:grpSpPr>
        <a:xfrm>
          <a:off x="0" y="0"/>
          <a:ext cx="0" cy="0"/>
          <a:chOff x="0" y="0"/>
          <a:chExt cx="0" cy="0"/>
        </a:xfrm>
      </p:grpSpPr>
      <p:sp>
        <p:nvSpPr>
          <p:cNvPr id="29" name="Shape 29"/>
          <p:cNvSpPr>
            <a:spLocks noGrp="1" noRot="1" noChangeAspect="1"/>
          </p:cNvSpPr>
          <p:nvPr>
            <p:ph type="sldImg" idx="2"/>
          </p:nvPr>
        </p:nvSpPr>
        <p:spPr>
          <a:xfrm>
            <a:off x="381187" y="685800"/>
            <a:ext cx="6096299"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30" name="Shape 30"/>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0"/>
        <p:cNvGrpSpPr/>
        <p:nvPr/>
      </p:nvGrpSpPr>
      <p:grpSpPr>
        <a:xfrm>
          <a:off x="0" y="0"/>
          <a:ext cx="0" cy="0"/>
          <a:chOff x="0" y="0"/>
          <a:chExt cx="0" cy="0"/>
        </a:xfrm>
      </p:grpSpPr>
      <p:sp>
        <p:nvSpPr>
          <p:cNvPr id="91" name="Shape 91"/>
          <p:cNvSpPr>
            <a:spLocks noGrp="1" noRot="1" noChangeAspect="1"/>
          </p:cNvSpPr>
          <p:nvPr>
            <p:ph type="sldImg" idx="2"/>
          </p:nvPr>
        </p:nvSpPr>
        <p:spPr>
          <a:xfrm>
            <a:off x="381187" y="685800"/>
            <a:ext cx="6096299"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92" name="Shape 92"/>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6"/>
        <p:cNvGrpSpPr/>
        <p:nvPr/>
      </p:nvGrpSpPr>
      <p:grpSpPr>
        <a:xfrm>
          <a:off x="0" y="0"/>
          <a:ext cx="0" cy="0"/>
          <a:chOff x="0" y="0"/>
          <a:chExt cx="0" cy="0"/>
        </a:xfrm>
      </p:grpSpPr>
      <p:sp>
        <p:nvSpPr>
          <p:cNvPr id="97" name="Shape 97"/>
          <p:cNvSpPr>
            <a:spLocks noGrp="1" noRot="1" noChangeAspect="1"/>
          </p:cNvSpPr>
          <p:nvPr>
            <p:ph type="sldImg" idx="2"/>
          </p:nvPr>
        </p:nvSpPr>
        <p:spPr>
          <a:xfrm>
            <a:off x="381187" y="685800"/>
            <a:ext cx="6096299"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98" name="Shape 98"/>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
        <p:cNvGrpSpPr/>
        <p:nvPr/>
      </p:nvGrpSpPr>
      <p:grpSpPr>
        <a:xfrm>
          <a:off x="0" y="0"/>
          <a:ext cx="0" cy="0"/>
          <a:chOff x="0" y="0"/>
          <a:chExt cx="0" cy="0"/>
        </a:xfrm>
      </p:grpSpPr>
      <p:sp>
        <p:nvSpPr>
          <p:cNvPr id="35" name="Shape 35"/>
          <p:cNvSpPr>
            <a:spLocks noGrp="1" noRot="1" noChangeAspect="1"/>
          </p:cNvSpPr>
          <p:nvPr>
            <p:ph type="sldImg" idx="2"/>
          </p:nvPr>
        </p:nvSpPr>
        <p:spPr>
          <a:xfrm>
            <a:off x="381187" y="685800"/>
            <a:ext cx="6096299"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36" name="Shape 36"/>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0"/>
        <p:cNvGrpSpPr/>
        <p:nvPr/>
      </p:nvGrpSpPr>
      <p:grpSpPr>
        <a:xfrm>
          <a:off x="0" y="0"/>
          <a:ext cx="0" cy="0"/>
          <a:chOff x="0" y="0"/>
          <a:chExt cx="0" cy="0"/>
        </a:xfrm>
      </p:grpSpPr>
      <p:sp>
        <p:nvSpPr>
          <p:cNvPr id="41" name="Shape 41"/>
          <p:cNvSpPr>
            <a:spLocks noGrp="1" noRot="1" noChangeAspect="1"/>
          </p:cNvSpPr>
          <p:nvPr>
            <p:ph type="sldImg" idx="2"/>
          </p:nvPr>
        </p:nvSpPr>
        <p:spPr>
          <a:xfrm>
            <a:off x="381187" y="685800"/>
            <a:ext cx="6096299"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42" name="Shape 42"/>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7"/>
        <p:cNvGrpSpPr/>
        <p:nvPr/>
      </p:nvGrpSpPr>
      <p:grpSpPr>
        <a:xfrm>
          <a:off x="0" y="0"/>
          <a:ext cx="0" cy="0"/>
          <a:chOff x="0" y="0"/>
          <a:chExt cx="0" cy="0"/>
        </a:xfrm>
      </p:grpSpPr>
      <p:sp>
        <p:nvSpPr>
          <p:cNvPr id="48" name="Shape 48"/>
          <p:cNvSpPr>
            <a:spLocks noGrp="1" noRot="1" noChangeAspect="1"/>
          </p:cNvSpPr>
          <p:nvPr>
            <p:ph type="sldImg" idx="2"/>
          </p:nvPr>
        </p:nvSpPr>
        <p:spPr>
          <a:xfrm>
            <a:off x="381187" y="685800"/>
            <a:ext cx="6096299"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49" name="Shape 49"/>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3"/>
        <p:cNvGrpSpPr/>
        <p:nvPr/>
      </p:nvGrpSpPr>
      <p:grpSpPr>
        <a:xfrm>
          <a:off x="0" y="0"/>
          <a:ext cx="0" cy="0"/>
          <a:chOff x="0" y="0"/>
          <a:chExt cx="0" cy="0"/>
        </a:xfrm>
      </p:grpSpPr>
      <p:sp>
        <p:nvSpPr>
          <p:cNvPr id="54" name="Shape 54"/>
          <p:cNvSpPr>
            <a:spLocks noGrp="1" noRot="1" noChangeAspect="1"/>
          </p:cNvSpPr>
          <p:nvPr>
            <p:ph type="sldImg" idx="2"/>
          </p:nvPr>
        </p:nvSpPr>
        <p:spPr>
          <a:xfrm>
            <a:off x="381187" y="685800"/>
            <a:ext cx="6096299"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55" name="Shape 55"/>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0"/>
        <p:cNvGrpSpPr/>
        <p:nvPr/>
      </p:nvGrpSpPr>
      <p:grpSpPr>
        <a:xfrm>
          <a:off x="0" y="0"/>
          <a:ext cx="0" cy="0"/>
          <a:chOff x="0" y="0"/>
          <a:chExt cx="0" cy="0"/>
        </a:xfrm>
      </p:grpSpPr>
      <p:sp>
        <p:nvSpPr>
          <p:cNvPr id="61" name="Shape 61"/>
          <p:cNvSpPr>
            <a:spLocks noGrp="1" noRot="1" noChangeAspect="1"/>
          </p:cNvSpPr>
          <p:nvPr>
            <p:ph type="sldImg" idx="2"/>
          </p:nvPr>
        </p:nvSpPr>
        <p:spPr>
          <a:xfrm>
            <a:off x="381187" y="685800"/>
            <a:ext cx="6096299"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62" name="Shape 62"/>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6"/>
        <p:cNvGrpSpPr/>
        <p:nvPr/>
      </p:nvGrpSpPr>
      <p:grpSpPr>
        <a:xfrm>
          <a:off x="0" y="0"/>
          <a:ext cx="0" cy="0"/>
          <a:chOff x="0" y="0"/>
          <a:chExt cx="0" cy="0"/>
        </a:xfrm>
      </p:grpSpPr>
      <p:sp>
        <p:nvSpPr>
          <p:cNvPr id="67" name="Shape 67"/>
          <p:cNvSpPr>
            <a:spLocks noGrp="1" noRot="1" noChangeAspect="1"/>
          </p:cNvSpPr>
          <p:nvPr>
            <p:ph type="sldImg" idx="2"/>
          </p:nvPr>
        </p:nvSpPr>
        <p:spPr>
          <a:xfrm>
            <a:off x="381187" y="685800"/>
            <a:ext cx="6096299"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68" name="Shape 68"/>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5"/>
        <p:cNvGrpSpPr/>
        <p:nvPr/>
      </p:nvGrpSpPr>
      <p:grpSpPr>
        <a:xfrm>
          <a:off x="0" y="0"/>
          <a:ext cx="0" cy="0"/>
          <a:chOff x="0" y="0"/>
          <a:chExt cx="0" cy="0"/>
        </a:xfrm>
      </p:grpSpPr>
      <p:sp>
        <p:nvSpPr>
          <p:cNvPr id="76" name="Shape 76"/>
          <p:cNvSpPr>
            <a:spLocks noGrp="1" noRot="1" noChangeAspect="1"/>
          </p:cNvSpPr>
          <p:nvPr>
            <p:ph type="sldImg" idx="2"/>
          </p:nvPr>
        </p:nvSpPr>
        <p:spPr>
          <a:xfrm>
            <a:off x="381187" y="685800"/>
            <a:ext cx="6096299"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77" name="Shape 7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4"/>
        <p:cNvGrpSpPr/>
        <p:nvPr/>
      </p:nvGrpSpPr>
      <p:grpSpPr>
        <a:xfrm>
          <a:off x="0" y="0"/>
          <a:ext cx="0" cy="0"/>
          <a:chOff x="0" y="0"/>
          <a:chExt cx="0" cy="0"/>
        </a:xfrm>
      </p:grpSpPr>
      <p:sp>
        <p:nvSpPr>
          <p:cNvPr id="85" name="Shape 85"/>
          <p:cNvSpPr>
            <a:spLocks noGrp="1" noRot="1" noChangeAspect="1"/>
          </p:cNvSpPr>
          <p:nvPr>
            <p:ph type="sldImg" idx="2"/>
          </p:nvPr>
        </p:nvSpPr>
        <p:spPr>
          <a:xfrm>
            <a:off x="381187" y="685800"/>
            <a:ext cx="6096299"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86" name="Shape 86"/>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Shape 7"/>
        <p:cNvGrpSpPr/>
        <p:nvPr/>
      </p:nvGrpSpPr>
      <p:grpSpPr>
        <a:xfrm>
          <a:off x="0" y="0"/>
          <a:ext cx="0" cy="0"/>
          <a:chOff x="0" y="0"/>
          <a:chExt cx="0" cy="0"/>
        </a:xfrm>
      </p:grpSpPr>
      <p:sp>
        <p:nvSpPr>
          <p:cNvPr id="8" name="Shape 8"/>
          <p:cNvSpPr txBox="1">
            <a:spLocks noGrp="1"/>
          </p:cNvSpPr>
          <p:nvPr>
            <p:ph type="subTitle" idx="1"/>
          </p:nvPr>
        </p:nvSpPr>
        <p:spPr>
          <a:xfrm>
            <a:off x="685800" y="2840053"/>
            <a:ext cx="7772400" cy="784799"/>
          </a:xfrm>
          <a:prstGeom prst="rect">
            <a:avLst/>
          </a:prstGeom>
        </p:spPr>
        <p:txBody>
          <a:bodyPr lIns="91425" tIns="91425" rIns="91425" bIns="91425" anchor="t" anchorCtr="0"/>
          <a:lstStyle>
            <a:lvl1pPr algn="ctr">
              <a:spcBef>
                <a:spcPts val="0"/>
              </a:spcBef>
              <a:buClr>
                <a:schemeClr val="dk2"/>
              </a:buClr>
              <a:buNone/>
              <a:defRPr>
                <a:solidFill>
                  <a:schemeClr val="dk2"/>
                </a:solidFill>
              </a:defRPr>
            </a:lvl1pPr>
            <a:lvl2pPr algn="ctr">
              <a:spcBef>
                <a:spcPts val="0"/>
              </a:spcBef>
              <a:buClr>
                <a:schemeClr val="dk2"/>
              </a:buClr>
              <a:buSzPct val="100000"/>
              <a:buNone/>
              <a:defRPr sz="3000">
                <a:solidFill>
                  <a:schemeClr val="dk2"/>
                </a:solidFill>
              </a:defRPr>
            </a:lvl2pPr>
            <a:lvl3pPr algn="ctr">
              <a:spcBef>
                <a:spcPts val="0"/>
              </a:spcBef>
              <a:buClr>
                <a:schemeClr val="dk2"/>
              </a:buClr>
              <a:buSzPct val="100000"/>
              <a:buNone/>
              <a:defRPr sz="3000">
                <a:solidFill>
                  <a:schemeClr val="dk2"/>
                </a:solidFill>
              </a:defRPr>
            </a:lvl3pPr>
            <a:lvl4pPr algn="ctr">
              <a:spcBef>
                <a:spcPts val="0"/>
              </a:spcBef>
              <a:buClr>
                <a:schemeClr val="dk2"/>
              </a:buClr>
              <a:buSzPct val="100000"/>
              <a:buNone/>
              <a:defRPr sz="3000">
                <a:solidFill>
                  <a:schemeClr val="dk2"/>
                </a:solidFill>
              </a:defRPr>
            </a:lvl4pPr>
            <a:lvl5pPr algn="ctr">
              <a:spcBef>
                <a:spcPts val="0"/>
              </a:spcBef>
              <a:buClr>
                <a:schemeClr val="dk2"/>
              </a:buClr>
              <a:buSzPct val="100000"/>
              <a:buNone/>
              <a:defRPr sz="3000">
                <a:solidFill>
                  <a:schemeClr val="dk2"/>
                </a:solidFill>
              </a:defRPr>
            </a:lvl5pPr>
            <a:lvl6pPr algn="ctr">
              <a:spcBef>
                <a:spcPts val="0"/>
              </a:spcBef>
              <a:buClr>
                <a:schemeClr val="dk2"/>
              </a:buClr>
              <a:buSzPct val="100000"/>
              <a:buNone/>
              <a:defRPr sz="3000">
                <a:solidFill>
                  <a:schemeClr val="dk2"/>
                </a:solidFill>
              </a:defRPr>
            </a:lvl6pPr>
            <a:lvl7pPr algn="ctr">
              <a:spcBef>
                <a:spcPts val="0"/>
              </a:spcBef>
              <a:buClr>
                <a:schemeClr val="dk2"/>
              </a:buClr>
              <a:buSzPct val="100000"/>
              <a:buNone/>
              <a:defRPr sz="3000">
                <a:solidFill>
                  <a:schemeClr val="dk2"/>
                </a:solidFill>
              </a:defRPr>
            </a:lvl7pPr>
            <a:lvl8pPr algn="ctr">
              <a:spcBef>
                <a:spcPts val="0"/>
              </a:spcBef>
              <a:buClr>
                <a:schemeClr val="dk2"/>
              </a:buClr>
              <a:buSzPct val="100000"/>
              <a:buNone/>
              <a:defRPr sz="3000">
                <a:solidFill>
                  <a:schemeClr val="dk2"/>
                </a:solidFill>
              </a:defRPr>
            </a:lvl8pPr>
            <a:lvl9pPr algn="ctr">
              <a:spcBef>
                <a:spcPts val="0"/>
              </a:spcBef>
              <a:buClr>
                <a:schemeClr val="dk2"/>
              </a:buClr>
              <a:buSzPct val="100000"/>
              <a:buNone/>
              <a:defRPr sz="3000">
                <a:solidFill>
                  <a:schemeClr val="dk2"/>
                </a:solidFill>
              </a:defRPr>
            </a:lvl9pPr>
          </a:lstStyle>
          <a:p>
            <a:endParaRPr/>
          </a:p>
        </p:txBody>
      </p:sp>
      <p:sp>
        <p:nvSpPr>
          <p:cNvPr id="9" name="Shape 9"/>
          <p:cNvSpPr txBox="1">
            <a:spLocks noGrp="1"/>
          </p:cNvSpPr>
          <p:nvPr>
            <p:ph type="ctrTitle"/>
          </p:nvPr>
        </p:nvSpPr>
        <p:spPr>
          <a:xfrm>
            <a:off x="685800" y="1583342"/>
            <a:ext cx="7772400" cy="1159799"/>
          </a:xfrm>
          <a:prstGeom prst="rect">
            <a:avLst/>
          </a:prstGeom>
        </p:spPr>
        <p:txBody>
          <a:bodyPr lIns="91425" tIns="91425" rIns="91425" bIns="91425" anchor="b" anchorCtr="0"/>
          <a:lstStyle>
            <a:lvl1pPr algn="ctr">
              <a:spcBef>
                <a:spcPts val="0"/>
              </a:spcBef>
              <a:buSzPct val="100000"/>
              <a:defRPr sz="4800"/>
            </a:lvl1pPr>
            <a:lvl2pPr algn="ctr">
              <a:spcBef>
                <a:spcPts val="0"/>
              </a:spcBef>
              <a:buSzPct val="100000"/>
              <a:defRPr sz="4800"/>
            </a:lvl2pPr>
            <a:lvl3pPr algn="ctr">
              <a:spcBef>
                <a:spcPts val="0"/>
              </a:spcBef>
              <a:buSzPct val="100000"/>
              <a:defRPr sz="4800"/>
            </a:lvl3pPr>
            <a:lvl4pPr algn="ctr">
              <a:spcBef>
                <a:spcPts val="0"/>
              </a:spcBef>
              <a:buSzPct val="100000"/>
              <a:defRPr sz="4800"/>
            </a:lvl4pPr>
            <a:lvl5pPr algn="ctr">
              <a:spcBef>
                <a:spcPts val="0"/>
              </a:spcBef>
              <a:buSzPct val="100000"/>
              <a:defRPr sz="4800"/>
            </a:lvl5pPr>
            <a:lvl6pPr algn="ctr">
              <a:spcBef>
                <a:spcPts val="0"/>
              </a:spcBef>
              <a:buSzPct val="100000"/>
              <a:defRPr sz="4800"/>
            </a:lvl6pPr>
            <a:lvl7pPr algn="ctr">
              <a:spcBef>
                <a:spcPts val="0"/>
              </a:spcBef>
              <a:buSzPct val="100000"/>
              <a:defRPr sz="4800"/>
            </a:lvl7pPr>
            <a:lvl8pPr algn="ctr">
              <a:spcBef>
                <a:spcPts val="0"/>
              </a:spcBef>
              <a:buSzPct val="100000"/>
              <a:defRPr sz="4800"/>
            </a:lvl8pPr>
            <a:lvl9pPr algn="ctr">
              <a:spcBef>
                <a:spcPts val="0"/>
              </a:spcBef>
              <a:buSzPct val="100000"/>
              <a:defRPr sz="4800"/>
            </a:lvl9pPr>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x">
  <p:cSld name="Title and Body">
    <p:spTree>
      <p:nvGrpSpPr>
        <p:cNvPr id="1" name="Shape 10"/>
        <p:cNvGrpSpPr/>
        <p:nvPr/>
      </p:nvGrpSpPr>
      <p:grpSpPr>
        <a:xfrm>
          <a:off x="0" y="0"/>
          <a:ext cx="0" cy="0"/>
          <a:chOff x="0" y="0"/>
          <a:chExt cx="0" cy="0"/>
        </a:xfrm>
      </p:grpSpPr>
      <p:sp>
        <p:nvSpPr>
          <p:cNvPr id="11" name="Shape 11"/>
          <p:cNvSpPr txBox="1">
            <a:spLocks noGrp="1"/>
          </p:cNvSpPr>
          <p:nvPr>
            <p:ph type="title"/>
          </p:nvPr>
        </p:nvSpPr>
        <p:spPr>
          <a:xfrm>
            <a:off x="457200" y="205978"/>
            <a:ext cx="8229600" cy="857400"/>
          </a:xfrm>
          <a:prstGeom prst="rect">
            <a:avLst/>
          </a:prstGeom>
        </p:spPr>
        <p:txBody>
          <a:bodyPr lIns="91425" tIns="91425" rIns="91425" bIns="91425" anchor="b"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a:endParaRPr/>
          </a:p>
        </p:txBody>
      </p:sp>
      <p:sp>
        <p:nvSpPr>
          <p:cNvPr id="12" name="Shape 12"/>
          <p:cNvSpPr txBox="1">
            <a:spLocks noGrp="1"/>
          </p:cNvSpPr>
          <p:nvPr>
            <p:ph type="body" idx="1"/>
          </p:nvPr>
        </p:nvSpPr>
        <p:spPr>
          <a:xfrm>
            <a:off x="457200" y="1200150"/>
            <a:ext cx="8229600" cy="3725699"/>
          </a:xfrm>
          <a:prstGeom prst="rect">
            <a:avLst/>
          </a:prstGeom>
        </p:spPr>
        <p:txBody>
          <a:bodyPr lIns="91425" tIns="91425" rIns="91425" bIns="91425" anchor="t"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ColTx">
  <p:cSld name="Title and Two Columns">
    <p:spTree>
      <p:nvGrpSpPr>
        <p:cNvPr id="1" name="Shape 13"/>
        <p:cNvGrpSpPr/>
        <p:nvPr/>
      </p:nvGrpSpPr>
      <p:grpSpPr>
        <a:xfrm>
          <a:off x="0" y="0"/>
          <a:ext cx="0" cy="0"/>
          <a:chOff x="0" y="0"/>
          <a:chExt cx="0" cy="0"/>
        </a:xfrm>
      </p:grpSpPr>
      <p:sp>
        <p:nvSpPr>
          <p:cNvPr id="14" name="Shape 14"/>
          <p:cNvSpPr txBox="1">
            <a:spLocks noGrp="1"/>
          </p:cNvSpPr>
          <p:nvPr>
            <p:ph type="title"/>
          </p:nvPr>
        </p:nvSpPr>
        <p:spPr>
          <a:xfrm>
            <a:off x="457200" y="205978"/>
            <a:ext cx="8229600" cy="857400"/>
          </a:xfrm>
          <a:prstGeom prst="rect">
            <a:avLst/>
          </a:prstGeom>
        </p:spPr>
        <p:txBody>
          <a:bodyPr lIns="91425" tIns="91425" rIns="91425" bIns="91425" anchor="b"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a:endParaRPr/>
          </a:p>
        </p:txBody>
      </p:sp>
      <p:sp>
        <p:nvSpPr>
          <p:cNvPr id="15" name="Shape 15"/>
          <p:cNvSpPr txBox="1">
            <a:spLocks noGrp="1"/>
          </p:cNvSpPr>
          <p:nvPr>
            <p:ph type="body" idx="1"/>
          </p:nvPr>
        </p:nvSpPr>
        <p:spPr>
          <a:xfrm>
            <a:off x="457200" y="1200150"/>
            <a:ext cx="3994500" cy="3725699"/>
          </a:xfrm>
          <a:prstGeom prst="rect">
            <a:avLst/>
          </a:prstGeom>
        </p:spPr>
        <p:txBody>
          <a:bodyPr lIns="91425" tIns="91425" rIns="91425" bIns="91425" anchor="t"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a:endParaRPr/>
          </a:p>
        </p:txBody>
      </p:sp>
      <p:sp>
        <p:nvSpPr>
          <p:cNvPr id="16" name="Shape 16"/>
          <p:cNvSpPr txBox="1">
            <a:spLocks noGrp="1"/>
          </p:cNvSpPr>
          <p:nvPr>
            <p:ph type="body" idx="2"/>
          </p:nvPr>
        </p:nvSpPr>
        <p:spPr>
          <a:xfrm>
            <a:off x="4692273" y="1200150"/>
            <a:ext cx="3994500" cy="3725699"/>
          </a:xfrm>
          <a:prstGeom prst="rect">
            <a:avLst/>
          </a:prstGeom>
        </p:spPr>
        <p:txBody>
          <a:bodyPr lIns="91425" tIns="91425" rIns="91425" bIns="91425" anchor="t"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Shape 17"/>
        <p:cNvGrpSpPr/>
        <p:nvPr/>
      </p:nvGrpSpPr>
      <p:grpSpPr>
        <a:xfrm>
          <a:off x="0" y="0"/>
          <a:ext cx="0" cy="0"/>
          <a:chOff x="0" y="0"/>
          <a:chExt cx="0" cy="0"/>
        </a:xfrm>
      </p:grpSpPr>
      <p:sp>
        <p:nvSpPr>
          <p:cNvPr id="18" name="Shape 18"/>
          <p:cNvSpPr txBox="1">
            <a:spLocks noGrp="1"/>
          </p:cNvSpPr>
          <p:nvPr>
            <p:ph type="title"/>
          </p:nvPr>
        </p:nvSpPr>
        <p:spPr>
          <a:xfrm>
            <a:off x="457200" y="205978"/>
            <a:ext cx="8229600" cy="857400"/>
          </a:xfrm>
          <a:prstGeom prst="rect">
            <a:avLst/>
          </a:prstGeom>
        </p:spPr>
        <p:txBody>
          <a:bodyPr lIns="91425" tIns="91425" rIns="91425" bIns="91425" anchor="b"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cSld name="Caption">
    <p:spTree>
      <p:nvGrpSpPr>
        <p:cNvPr id="1" name="Shape 19"/>
        <p:cNvGrpSpPr/>
        <p:nvPr/>
      </p:nvGrpSpPr>
      <p:grpSpPr>
        <a:xfrm>
          <a:off x="0" y="0"/>
          <a:ext cx="0" cy="0"/>
          <a:chOff x="0" y="0"/>
          <a:chExt cx="0" cy="0"/>
        </a:xfrm>
      </p:grpSpPr>
      <p:sp>
        <p:nvSpPr>
          <p:cNvPr id="20" name="Shape 20"/>
          <p:cNvSpPr txBox="1">
            <a:spLocks noGrp="1"/>
          </p:cNvSpPr>
          <p:nvPr>
            <p:ph type="body" idx="1"/>
          </p:nvPr>
        </p:nvSpPr>
        <p:spPr>
          <a:xfrm>
            <a:off x="457200" y="4406309"/>
            <a:ext cx="8229600" cy="519599"/>
          </a:xfrm>
          <a:prstGeom prst="rect">
            <a:avLst/>
          </a:prstGeom>
        </p:spPr>
        <p:txBody>
          <a:bodyPr lIns="91425" tIns="91425" rIns="91425" bIns="91425" anchor="t" anchorCtr="0"/>
          <a:lstStyle>
            <a:lvl1pPr algn="ctr">
              <a:spcBef>
                <a:spcPts val="0"/>
              </a:spcBef>
              <a:buClr>
                <a:schemeClr val="dk1"/>
              </a:buClr>
              <a:buSzPct val="100000"/>
              <a:buNone/>
              <a:defRPr sz="1800">
                <a:solidFill>
                  <a:schemeClr val="dk1"/>
                </a:solidFill>
              </a:defRPr>
            </a:lvl1pPr>
          </a:lstStyle>
          <a:p>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cSld name="Blank">
    <p:spTree>
      <p:nvGrpSpPr>
        <p:cNvPr id="1" name="Shape 21"/>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a:gsLst>
            <a:gs pos="0">
              <a:schemeClr val="lt1"/>
            </a:gs>
            <a:gs pos="30000">
              <a:schemeClr val="lt1"/>
            </a:gs>
            <a:gs pos="100000">
              <a:schemeClr val="lt2"/>
            </a:gs>
          </a:gsLst>
          <a:path path="circle">
            <a:fillToRect l="50000" t="50000" r="50000" b="50000"/>
          </a:path>
          <a:tileRect/>
        </a:gradFill>
        <a:effectLst/>
      </p:bgPr>
    </p:bg>
    <p:spTree>
      <p:nvGrpSpPr>
        <p:cNvPr id="1" name="Shape 4"/>
        <p:cNvGrpSpPr/>
        <p:nvPr/>
      </p:nvGrpSpPr>
      <p:grpSpPr>
        <a:xfrm>
          <a:off x="0" y="0"/>
          <a:ext cx="0" cy="0"/>
          <a:chOff x="0" y="0"/>
          <a:chExt cx="0" cy="0"/>
        </a:xfrm>
      </p:grpSpPr>
      <p:sp>
        <p:nvSpPr>
          <p:cNvPr id="5" name="Shape 5"/>
          <p:cNvSpPr txBox="1">
            <a:spLocks noGrp="1"/>
          </p:cNvSpPr>
          <p:nvPr>
            <p:ph type="title"/>
          </p:nvPr>
        </p:nvSpPr>
        <p:spPr>
          <a:xfrm>
            <a:off x="457200" y="205978"/>
            <a:ext cx="8229600" cy="857400"/>
          </a:xfrm>
          <a:prstGeom prst="rect">
            <a:avLst/>
          </a:prstGeom>
          <a:noFill/>
          <a:ln>
            <a:noFill/>
          </a:ln>
        </p:spPr>
        <p:txBody>
          <a:bodyPr lIns="91425" tIns="91425" rIns="91425" bIns="91425" anchor="b" anchorCtr="0"/>
          <a:lstStyle>
            <a:lvl1pPr>
              <a:spcBef>
                <a:spcPts val="0"/>
              </a:spcBef>
              <a:buClr>
                <a:schemeClr val="dk1"/>
              </a:buClr>
              <a:buSzPct val="100000"/>
              <a:buNone/>
              <a:defRPr sz="3600" b="1">
                <a:solidFill>
                  <a:schemeClr val="dk1"/>
                </a:solidFill>
              </a:defRPr>
            </a:lvl1pPr>
            <a:lvl2pPr>
              <a:spcBef>
                <a:spcPts val="0"/>
              </a:spcBef>
              <a:buClr>
                <a:schemeClr val="dk1"/>
              </a:buClr>
              <a:buSzPct val="100000"/>
              <a:buNone/>
              <a:defRPr sz="3600" b="1">
                <a:solidFill>
                  <a:schemeClr val="dk1"/>
                </a:solidFill>
              </a:defRPr>
            </a:lvl2pPr>
            <a:lvl3pPr>
              <a:spcBef>
                <a:spcPts val="0"/>
              </a:spcBef>
              <a:buClr>
                <a:schemeClr val="dk1"/>
              </a:buClr>
              <a:buSzPct val="100000"/>
              <a:buNone/>
              <a:defRPr sz="3600" b="1">
                <a:solidFill>
                  <a:schemeClr val="dk1"/>
                </a:solidFill>
              </a:defRPr>
            </a:lvl3pPr>
            <a:lvl4pPr>
              <a:spcBef>
                <a:spcPts val="0"/>
              </a:spcBef>
              <a:buClr>
                <a:schemeClr val="dk1"/>
              </a:buClr>
              <a:buSzPct val="100000"/>
              <a:buNone/>
              <a:defRPr sz="3600" b="1">
                <a:solidFill>
                  <a:schemeClr val="dk1"/>
                </a:solidFill>
              </a:defRPr>
            </a:lvl4pPr>
            <a:lvl5pPr>
              <a:spcBef>
                <a:spcPts val="0"/>
              </a:spcBef>
              <a:buClr>
                <a:schemeClr val="dk1"/>
              </a:buClr>
              <a:buSzPct val="100000"/>
              <a:buNone/>
              <a:defRPr sz="3600" b="1">
                <a:solidFill>
                  <a:schemeClr val="dk1"/>
                </a:solidFill>
              </a:defRPr>
            </a:lvl5pPr>
            <a:lvl6pPr>
              <a:spcBef>
                <a:spcPts val="0"/>
              </a:spcBef>
              <a:buClr>
                <a:schemeClr val="dk1"/>
              </a:buClr>
              <a:buSzPct val="100000"/>
              <a:buNone/>
              <a:defRPr sz="3600" b="1">
                <a:solidFill>
                  <a:schemeClr val="dk1"/>
                </a:solidFill>
              </a:defRPr>
            </a:lvl6pPr>
            <a:lvl7pPr>
              <a:spcBef>
                <a:spcPts val="0"/>
              </a:spcBef>
              <a:buClr>
                <a:schemeClr val="dk1"/>
              </a:buClr>
              <a:buSzPct val="100000"/>
              <a:buNone/>
              <a:defRPr sz="3600" b="1">
                <a:solidFill>
                  <a:schemeClr val="dk1"/>
                </a:solidFill>
              </a:defRPr>
            </a:lvl7pPr>
            <a:lvl8pPr>
              <a:spcBef>
                <a:spcPts val="0"/>
              </a:spcBef>
              <a:buClr>
                <a:schemeClr val="dk1"/>
              </a:buClr>
              <a:buSzPct val="100000"/>
              <a:buNone/>
              <a:defRPr sz="3600" b="1">
                <a:solidFill>
                  <a:schemeClr val="dk1"/>
                </a:solidFill>
              </a:defRPr>
            </a:lvl8pPr>
            <a:lvl9pPr>
              <a:spcBef>
                <a:spcPts val="0"/>
              </a:spcBef>
              <a:buClr>
                <a:schemeClr val="dk1"/>
              </a:buClr>
              <a:buSzPct val="100000"/>
              <a:buNone/>
              <a:defRPr sz="3600" b="1">
                <a:solidFill>
                  <a:schemeClr val="dk1"/>
                </a:solidFill>
              </a:defRPr>
            </a:lvl9pPr>
          </a:lstStyle>
          <a:p>
            <a:endParaRPr/>
          </a:p>
        </p:txBody>
      </p:sp>
      <p:sp>
        <p:nvSpPr>
          <p:cNvPr id="6" name="Shape 6"/>
          <p:cNvSpPr txBox="1">
            <a:spLocks noGrp="1"/>
          </p:cNvSpPr>
          <p:nvPr>
            <p:ph type="body" idx="1"/>
          </p:nvPr>
        </p:nvSpPr>
        <p:spPr>
          <a:xfrm>
            <a:off x="457200" y="1200150"/>
            <a:ext cx="8229600" cy="3725699"/>
          </a:xfrm>
          <a:prstGeom prst="rect">
            <a:avLst/>
          </a:prstGeom>
          <a:noFill/>
          <a:ln>
            <a:noFill/>
          </a:ln>
        </p:spPr>
        <p:txBody>
          <a:bodyPr lIns="91425" tIns="91425" rIns="91425" bIns="91425" anchor="t" anchorCtr="0"/>
          <a:lstStyle>
            <a:lvl1pPr>
              <a:spcBef>
                <a:spcPts val="600"/>
              </a:spcBef>
              <a:buSzPct val="100000"/>
              <a:defRPr sz="3000"/>
            </a:lvl1pPr>
            <a:lvl2pPr>
              <a:spcBef>
                <a:spcPts val="480"/>
              </a:spcBef>
              <a:buSzPct val="100000"/>
              <a:defRPr sz="2400"/>
            </a:lvl2pPr>
            <a:lvl3pPr>
              <a:spcBef>
                <a:spcPts val="480"/>
              </a:spcBef>
              <a:buSzPct val="100000"/>
              <a:defRPr sz="2400"/>
            </a:lvl3pPr>
            <a:lvl4pPr>
              <a:spcBef>
                <a:spcPts val="360"/>
              </a:spcBef>
              <a:buSzPct val="100000"/>
              <a:defRPr sz="1800"/>
            </a:lvl4pPr>
            <a:lvl5pPr>
              <a:spcBef>
                <a:spcPts val="360"/>
              </a:spcBef>
              <a:buSzPct val="100000"/>
              <a:defRPr sz="1800"/>
            </a:lvl5pPr>
            <a:lvl6pPr>
              <a:spcBef>
                <a:spcPts val="360"/>
              </a:spcBef>
              <a:buSzPct val="100000"/>
              <a:defRPr sz="1800"/>
            </a:lvl6pPr>
            <a:lvl7pPr>
              <a:spcBef>
                <a:spcPts val="360"/>
              </a:spcBef>
              <a:buSzPct val="100000"/>
              <a:defRPr sz="1800"/>
            </a:lvl7pPr>
            <a:lvl8pPr>
              <a:spcBef>
                <a:spcPts val="360"/>
              </a:spcBef>
              <a:buSzPct val="100000"/>
              <a:defRPr sz="1800"/>
            </a:lvl8pPr>
            <a:lvl9pPr>
              <a:spcBef>
                <a:spcPts val="360"/>
              </a:spcBef>
              <a:buSzPct val="100000"/>
              <a:defRPr sz="1800"/>
            </a:lvl9pPr>
          </a:lstStyle>
          <a:p>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Lst>
  <p:hf sldNum="0" hdr="0" ftr="0" dt="0"/>
  <p:txStyles>
    <p:title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p:titleStyle>
    <p:body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bodyStyle>
    <p:other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4" Type="http://schemas.openxmlformats.org/officeDocument/2006/relationships/image" Target="../media/image2.jpg"/><Relationship Id="rId5" Type="http://schemas.openxmlformats.org/officeDocument/2006/relationships/image" Target="../media/image3.jpg"/><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3" Type="http://schemas.openxmlformats.org/officeDocument/2006/relationships/hyperlink" Target="http://www.jewishvirtuallibrary.org/jsource/vjw/Polandtoc.html" TargetMode="External"/><Relationship Id="rId4" Type="http://schemas.openxmlformats.org/officeDocument/2006/relationships/hyperlink" Target="http://www.jewishvirtuallibrary.org/jsource/Holocaust/Chambon.html" TargetMode="External"/><Relationship Id="rId5" Type="http://schemas.openxmlformats.org/officeDocument/2006/relationships/hyperlink" Target="http://www.jewishvirtuallibrary.org/jsource/vjw/albania.html" TargetMode="External"/><Relationship Id="rId6" Type="http://schemas.openxmlformats.org/officeDocument/2006/relationships/hyperlink" Target="http://www.jewishvirtuallibrary.org/jsource/vjw/Yugoslavia2.html" TargetMode="External"/><Relationship Id="rId7" Type="http://schemas.openxmlformats.org/officeDocument/2006/relationships/hyperlink" Target="http://www.jewishvirtuallibrary.org/jsource/History/islamtoc1.html" TargetMode="External"/><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3" Type="http://schemas.openxmlformats.org/officeDocument/2006/relationships/hyperlink" Target="http://www.jewishvirtuallibrary.org/jsource/Holocaust/autoc.html" TargetMode="External"/><Relationship Id="rId4" Type="http://schemas.openxmlformats.org/officeDocument/2006/relationships/hyperlink" Target="http://www.jewishvirtuallibrary.org/jsource/Holocaust/labortoc.html" TargetMode="External"/><Relationship Id="rId5" Type="http://schemas.openxmlformats.org/officeDocument/2006/relationships/hyperlink" Target="http://www.jewishvirtuallibrary.org/jsource/Holocaust/libtoc.html" TargetMode="External"/><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hyperlink" Target="http://www.ushmm.org/wlc/en/article.php?ModuleId=10005220"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image" Target="../media/image4.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hyperlink" Target="http://www.ushmm.org/wlc/en/article.php?ModuleId=10005069" TargetMode="External"/></Relationships>
</file>

<file path=ppt/slides/_rels/slide6.xml.rels><?xml version="1.0" encoding="UTF-8" standalone="yes"?>
<Relationships xmlns="http://schemas.openxmlformats.org/package/2006/relationships"><Relationship Id="rId3" Type="http://schemas.openxmlformats.org/officeDocument/2006/relationships/image" Target="../media/image5.jpg"/><Relationship Id="rId4" Type="http://schemas.openxmlformats.org/officeDocument/2006/relationships/image" Target="../media/image6.jpg"/><Relationship Id="rId5" Type="http://schemas.openxmlformats.org/officeDocument/2006/relationships/image" Target="../media/image7.jpg"/><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3" Type="http://schemas.openxmlformats.org/officeDocument/2006/relationships/hyperlink" Target="http://en.wikipedia.org/wiki/DaimlerChrysler_Aerospace" TargetMode="External"/><Relationship Id="rId4" Type="http://schemas.openxmlformats.org/officeDocument/2006/relationships/image" Target="../media/image8.png"/><Relationship Id="rId5" Type="http://schemas.openxmlformats.org/officeDocument/2006/relationships/image" Target="../media/image9.jpg"/><Relationship Id="rId6" Type="http://schemas.openxmlformats.org/officeDocument/2006/relationships/image" Target="../media/image10.jpg"/><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3" Type="http://schemas.openxmlformats.org/officeDocument/2006/relationships/image" Target="../media/image11.jpg"/><Relationship Id="rId4" Type="http://schemas.openxmlformats.org/officeDocument/2006/relationships/image" Target="../media/image12.jpg"/><Relationship Id="rId5" Type="http://schemas.openxmlformats.org/officeDocument/2006/relationships/image" Target="../media/image13.jpg"/><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22"/>
        <p:cNvGrpSpPr/>
        <p:nvPr/>
      </p:nvGrpSpPr>
      <p:grpSpPr>
        <a:xfrm>
          <a:off x="0" y="0"/>
          <a:ext cx="0" cy="0"/>
          <a:chOff x="0" y="0"/>
          <a:chExt cx="0" cy="0"/>
        </a:xfrm>
      </p:grpSpPr>
      <p:sp>
        <p:nvSpPr>
          <p:cNvPr id="23" name="Shape 23"/>
          <p:cNvSpPr txBox="1">
            <a:spLocks noGrp="1"/>
          </p:cNvSpPr>
          <p:nvPr>
            <p:ph type="ctrTitle"/>
          </p:nvPr>
        </p:nvSpPr>
        <p:spPr>
          <a:xfrm>
            <a:off x="685800" y="1583342"/>
            <a:ext cx="7772400" cy="1159856"/>
          </a:xfrm>
          <a:prstGeom prst="rect">
            <a:avLst/>
          </a:prstGeom>
        </p:spPr>
        <p:txBody>
          <a:bodyPr lIns="91425" tIns="91425" rIns="91425" bIns="91425" anchor="b" anchorCtr="0">
            <a:noAutofit/>
          </a:bodyPr>
          <a:lstStyle/>
          <a:p>
            <a:pPr>
              <a:spcBef>
                <a:spcPts val="0"/>
              </a:spcBef>
              <a:buNone/>
            </a:pPr>
            <a:r>
              <a:rPr lang="en"/>
              <a:t>Children of the Holocaust</a:t>
            </a:r>
          </a:p>
        </p:txBody>
      </p:sp>
      <p:pic>
        <p:nvPicPr>
          <p:cNvPr id="24" name="Shape 24"/>
          <p:cNvPicPr preferRelativeResize="0"/>
          <p:nvPr/>
        </p:nvPicPr>
        <p:blipFill>
          <a:blip r:embed="rId3">
            <a:alphaModFix/>
          </a:blip>
          <a:stretch>
            <a:fillRect/>
          </a:stretch>
        </p:blipFill>
        <p:spPr>
          <a:xfrm>
            <a:off x="5047112" y="273062"/>
            <a:ext cx="3133725" cy="1457325"/>
          </a:xfrm>
          <a:prstGeom prst="rect">
            <a:avLst/>
          </a:prstGeom>
          <a:noFill/>
          <a:ln>
            <a:noFill/>
          </a:ln>
        </p:spPr>
      </p:pic>
      <p:pic>
        <p:nvPicPr>
          <p:cNvPr id="25" name="Shape 25"/>
          <p:cNvPicPr preferRelativeResize="0"/>
          <p:nvPr/>
        </p:nvPicPr>
        <p:blipFill>
          <a:blip r:embed="rId4">
            <a:alphaModFix/>
          </a:blip>
          <a:stretch>
            <a:fillRect/>
          </a:stretch>
        </p:blipFill>
        <p:spPr>
          <a:xfrm>
            <a:off x="445000" y="92087"/>
            <a:ext cx="2514600" cy="1819275"/>
          </a:xfrm>
          <a:prstGeom prst="rect">
            <a:avLst/>
          </a:prstGeom>
          <a:noFill/>
          <a:ln>
            <a:noFill/>
          </a:ln>
        </p:spPr>
      </p:pic>
      <p:pic>
        <p:nvPicPr>
          <p:cNvPr id="26" name="Shape 26"/>
          <p:cNvPicPr preferRelativeResize="0"/>
          <p:nvPr/>
        </p:nvPicPr>
        <p:blipFill>
          <a:blip r:embed="rId5">
            <a:alphaModFix/>
          </a:blip>
          <a:stretch>
            <a:fillRect/>
          </a:stretch>
        </p:blipFill>
        <p:spPr>
          <a:xfrm>
            <a:off x="1329225" y="2648800"/>
            <a:ext cx="3245975" cy="2438074"/>
          </a:xfrm>
          <a:prstGeom prst="rect">
            <a:avLst/>
          </a:prstGeom>
          <a:noFill/>
          <a:ln>
            <a:noFill/>
          </a:ln>
        </p:spPr>
      </p:pic>
      <p:sp>
        <p:nvSpPr>
          <p:cNvPr id="27" name="Shape 27"/>
          <p:cNvSpPr txBox="1"/>
          <p:nvPr/>
        </p:nvSpPr>
        <p:spPr>
          <a:xfrm>
            <a:off x="4951650" y="2786450"/>
            <a:ext cx="4001399" cy="2165400"/>
          </a:xfrm>
          <a:prstGeom prst="rect">
            <a:avLst/>
          </a:prstGeom>
          <a:noFill/>
          <a:ln>
            <a:noFill/>
          </a:ln>
        </p:spPr>
        <p:txBody>
          <a:bodyPr lIns="91425" tIns="91425" rIns="91425" bIns="91425" anchor="t" anchorCtr="0">
            <a:noAutofit/>
          </a:bodyPr>
          <a:lstStyle/>
          <a:p>
            <a:pPr rtl="0">
              <a:spcBef>
                <a:spcPts val="0"/>
              </a:spcBef>
              <a:buNone/>
            </a:pPr>
            <a:r>
              <a:rPr lang="en"/>
              <a:t> “Even in the most barbaric times, a human spark glowed in the rudest heart, and children were spared. But the Hitlerian beast is quite different. It would devour the dearest of us, those who arouse the greatest compassion—our innocent children.”</a:t>
            </a:r>
          </a:p>
          <a:p>
            <a:pPr>
              <a:spcBef>
                <a:spcPts val="0"/>
              </a:spcBef>
              <a:buNone/>
            </a:pPr>
            <a:r>
              <a:rPr lang="en"/>
              <a:t>                                      ~Emanuel Ringelblum  </a:t>
            </a:r>
          </a:p>
        </p:txBody>
      </p:sp>
    </p:spTree>
  </p:cSld>
  <p:clrMapOvr>
    <a:masterClrMapping/>
  </p:clrMapOvr>
  <p:transition xmlns:p14="http://schemas.microsoft.com/office/powerpoint/2010/main" spd="slow">
    <p:cut/>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87"/>
        <p:cNvGrpSpPr/>
        <p:nvPr/>
      </p:nvGrpSpPr>
      <p:grpSpPr>
        <a:xfrm>
          <a:off x="0" y="0"/>
          <a:ext cx="0" cy="0"/>
          <a:chOff x="0" y="0"/>
          <a:chExt cx="0" cy="0"/>
        </a:xfrm>
      </p:grpSpPr>
      <p:sp>
        <p:nvSpPr>
          <p:cNvPr id="88" name="Shape 88"/>
          <p:cNvSpPr txBox="1">
            <a:spLocks noGrp="1"/>
          </p:cNvSpPr>
          <p:nvPr>
            <p:ph type="title"/>
          </p:nvPr>
        </p:nvSpPr>
        <p:spPr>
          <a:xfrm>
            <a:off x="457200" y="205978"/>
            <a:ext cx="8229600" cy="857400"/>
          </a:xfrm>
          <a:prstGeom prst="rect">
            <a:avLst/>
          </a:prstGeom>
        </p:spPr>
        <p:txBody>
          <a:bodyPr lIns="91425" tIns="91425" rIns="91425" bIns="91425" anchor="b" anchorCtr="0">
            <a:noAutofit/>
          </a:bodyPr>
          <a:lstStyle/>
          <a:p>
            <a:pPr>
              <a:spcBef>
                <a:spcPts val="0"/>
              </a:spcBef>
              <a:buNone/>
            </a:pPr>
            <a:r>
              <a:rPr lang="en"/>
              <a:t>Forced to Hide...</a:t>
            </a:r>
          </a:p>
        </p:txBody>
      </p:sp>
      <p:sp>
        <p:nvSpPr>
          <p:cNvPr id="89" name="Shape 89"/>
          <p:cNvSpPr txBox="1">
            <a:spLocks noGrp="1"/>
          </p:cNvSpPr>
          <p:nvPr>
            <p:ph type="body" idx="1"/>
          </p:nvPr>
        </p:nvSpPr>
        <p:spPr>
          <a:xfrm>
            <a:off x="457200" y="1200150"/>
            <a:ext cx="8229600" cy="3725699"/>
          </a:xfrm>
          <a:prstGeom prst="rect">
            <a:avLst/>
          </a:prstGeom>
        </p:spPr>
        <p:txBody>
          <a:bodyPr lIns="91425" tIns="91425" rIns="91425" bIns="91425" anchor="t" anchorCtr="0">
            <a:noAutofit/>
          </a:bodyPr>
          <a:lstStyle/>
          <a:p>
            <a:pPr lvl="0" rtl="0">
              <a:spcBef>
                <a:spcPts val="0"/>
              </a:spcBef>
              <a:buNone/>
            </a:pPr>
            <a:endParaRPr sz="1800"/>
          </a:p>
          <a:p>
            <a:pPr marL="457200" lvl="0" indent="-342900" rtl="0">
              <a:spcBef>
                <a:spcPts val="0"/>
              </a:spcBef>
              <a:buClr>
                <a:srgbClr val="000000"/>
              </a:buClr>
              <a:buSzPct val="100000"/>
              <a:buFont typeface="Arial"/>
              <a:buChar char="●"/>
            </a:pPr>
            <a:r>
              <a:rPr lang="en" sz="1800">
                <a:solidFill>
                  <a:schemeClr val="dk1"/>
                </a:solidFill>
              </a:rPr>
              <a:t>Problems= Appearance, language, papers and circumcision</a:t>
            </a:r>
          </a:p>
          <a:p>
            <a:pPr marL="457200" lvl="0" indent="-342900" rtl="0">
              <a:spcBef>
                <a:spcPts val="0"/>
              </a:spcBef>
              <a:buClr>
                <a:srgbClr val="000000"/>
              </a:buClr>
              <a:buSzPct val="100000"/>
              <a:buFont typeface="Arial"/>
              <a:buChar char="●"/>
            </a:pPr>
            <a:r>
              <a:rPr lang="en" sz="1800"/>
              <a:t>Children posing as Christians had to carefully conceal their Jewish identity from inquisitive neighbors, classmates, informers, blackmailers, and the police. </a:t>
            </a:r>
          </a:p>
          <a:p>
            <a:pPr marL="457200" lvl="0" indent="-342900" rtl="0">
              <a:spcBef>
                <a:spcPts val="0"/>
              </a:spcBef>
              <a:buClr>
                <a:srgbClr val="000000"/>
              </a:buClr>
              <a:buSzPct val="100000"/>
              <a:buFont typeface="Arial"/>
              <a:buChar char="●"/>
            </a:pPr>
            <a:r>
              <a:rPr lang="en" sz="1800">
                <a:solidFill>
                  <a:schemeClr val="dk1"/>
                </a:solidFill>
              </a:rPr>
              <a:t>Dozens of Catholic convents in German-occupied</a:t>
            </a:r>
            <a:r>
              <a:rPr lang="en" sz="1800">
                <a:solidFill>
                  <a:schemeClr val="dk1"/>
                </a:solidFill>
                <a:hlinkClick r:id="rId3"/>
              </a:rPr>
              <a:t> </a:t>
            </a:r>
            <a:r>
              <a:rPr lang="en" sz="1800">
                <a:hlinkClick r:id="rId3"/>
              </a:rPr>
              <a:t>Poland</a:t>
            </a:r>
            <a:r>
              <a:rPr lang="en" sz="1800"/>
              <a:t> in</a:t>
            </a:r>
            <a:r>
              <a:rPr lang="en" sz="1800">
                <a:solidFill>
                  <a:schemeClr val="dk1"/>
                </a:solidFill>
              </a:rPr>
              <a:t>dependently took in Jewish youngsters. </a:t>
            </a:r>
          </a:p>
          <a:p>
            <a:pPr marL="457200" lvl="0" indent="-342900" rtl="0">
              <a:spcBef>
                <a:spcPts val="0"/>
              </a:spcBef>
              <a:buClr>
                <a:srgbClr val="000000"/>
              </a:buClr>
              <a:buSzPct val="100000"/>
              <a:buFont typeface="Arial"/>
              <a:buChar char="●"/>
            </a:pPr>
            <a:r>
              <a:rPr lang="en" sz="1800">
                <a:solidFill>
                  <a:schemeClr val="dk1"/>
                </a:solidFill>
              </a:rPr>
              <a:t>Belgian Catholics hid hundreds of children in their homes, schools, and orphanages, and French Protestant townspeople in and around</a:t>
            </a:r>
            <a:r>
              <a:rPr lang="en" sz="1800">
                <a:solidFill>
                  <a:schemeClr val="dk1"/>
                </a:solidFill>
                <a:hlinkClick r:id="rId4"/>
              </a:rPr>
              <a:t> </a:t>
            </a:r>
            <a:r>
              <a:rPr lang="en" sz="1800">
                <a:hlinkClick r:id="rId4"/>
              </a:rPr>
              <a:t>Le Chambon-sur-Lignon</a:t>
            </a:r>
            <a:r>
              <a:rPr lang="en" sz="1800"/>
              <a:t> </a:t>
            </a:r>
            <a:r>
              <a:rPr lang="en" sz="1800">
                <a:solidFill>
                  <a:schemeClr val="dk1"/>
                </a:solidFill>
              </a:rPr>
              <a:t>sheltered several thousand Jews. </a:t>
            </a:r>
          </a:p>
          <a:p>
            <a:pPr marL="457200" lvl="0" indent="-342900" rtl="0">
              <a:spcBef>
                <a:spcPts val="0"/>
              </a:spcBef>
              <a:buClr>
                <a:srgbClr val="000000"/>
              </a:buClr>
              <a:buSzPct val="100000"/>
              <a:buFont typeface="Arial"/>
              <a:buChar char="●"/>
            </a:pPr>
            <a:r>
              <a:rPr lang="en" sz="1800">
                <a:solidFill>
                  <a:schemeClr val="dk1"/>
                </a:solidFill>
              </a:rPr>
              <a:t>In</a:t>
            </a:r>
            <a:r>
              <a:rPr lang="en" sz="1800">
                <a:solidFill>
                  <a:schemeClr val="dk1"/>
                </a:solidFill>
                <a:hlinkClick r:id="rId5"/>
              </a:rPr>
              <a:t> </a:t>
            </a:r>
            <a:r>
              <a:rPr lang="en" sz="1800">
                <a:hlinkClick r:id="rId5"/>
              </a:rPr>
              <a:t>Albania</a:t>
            </a:r>
            <a:r>
              <a:rPr lang="en" sz="1800"/>
              <a:t> </a:t>
            </a:r>
            <a:r>
              <a:rPr lang="en" sz="1800">
                <a:solidFill>
                  <a:schemeClr val="dk1"/>
                </a:solidFill>
              </a:rPr>
              <a:t>and</a:t>
            </a:r>
            <a:r>
              <a:rPr lang="en" sz="1800">
                <a:solidFill>
                  <a:schemeClr val="dk1"/>
                </a:solidFill>
                <a:hlinkClick r:id="rId6"/>
              </a:rPr>
              <a:t> </a:t>
            </a:r>
            <a:r>
              <a:rPr lang="en" sz="1800">
                <a:hlinkClick r:id="rId6"/>
              </a:rPr>
              <a:t>Yugoslavia</a:t>
            </a:r>
            <a:r>
              <a:rPr lang="en" sz="1800">
                <a:solidFill>
                  <a:schemeClr val="dk1"/>
                </a:solidFill>
              </a:rPr>
              <a:t>, some</a:t>
            </a:r>
            <a:r>
              <a:rPr lang="en" sz="1800">
                <a:solidFill>
                  <a:schemeClr val="dk1"/>
                </a:solidFill>
                <a:hlinkClick r:id="rId7"/>
              </a:rPr>
              <a:t> </a:t>
            </a:r>
            <a:r>
              <a:rPr lang="en" sz="1800">
                <a:hlinkClick r:id="rId7"/>
              </a:rPr>
              <a:t>Muslim</a:t>
            </a:r>
            <a:r>
              <a:rPr lang="en" sz="1800"/>
              <a:t> </a:t>
            </a:r>
            <a:r>
              <a:rPr lang="en" sz="1800">
                <a:solidFill>
                  <a:schemeClr val="dk1"/>
                </a:solidFill>
              </a:rPr>
              <a:t>families concealed youngsters.</a:t>
            </a:r>
          </a:p>
          <a:p>
            <a:pPr lvl="0">
              <a:spcBef>
                <a:spcPts val="0"/>
              </a:spcBef>
              <a:buNone/>
            </a:pPr>
            <a:endParaRPr sz="1800">
              <a:solidFill>
                <a:schemeClr val="dk1"/>
              </a:solidFill>
            </a:endParaRPr>
          </a:p>
        </p:txBody>
      </p:sp>
    </p:spTree>
  </p:cSld>
  <p:clrMapOvr>
    <a:masterClrMapping/>
  </p:clrMapOvr>
  <p:transition xmlns:p14="http://schemas.microsoft.com/office/powerpoint/2010/main" spd="slow">
    <p:cut/>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93"/>
        <p:cNvGrpSpPr/>
        <p:nvPr/>
      </p:nvGrpSpPr>
      <p:grpSpPr>
        <a:xfrm>
          <a:off x="0" y="0"/>
          <a:ext cx="0" cy="0"/>
          <a:chOff x="0" y="0"/>
          <a:chExt cx="0" cy="0"/>
        </a:xfrm>
      </p:grpSpPr>
      <p:sp>
        <p:nvSpPr>
          <p:cNvPr id="94" name="Shape 94"/>
          <p:cNvSpPr txBox="1">
            <a:spLocks noGrp="1"/>
          </p:cNvSpPr>
          <p:nvPr>
            <p:ph type="title"/>
          </p:nvPr>
        </p:nvSpPr>
        <p:spPr>
          <a:xfrm>
            <a:off x="457200" y="205978"/>
            <a:ext cx="8229600" cy="857400"/>
          </a:xfrm>
          <a:prstGeom prst="rect">
            <a:avLst/>
          </a:prstGeom>
        </p:spPr>
        <p:txBody>
          <a:bodyPr lIns="91425" tIns="91425" rIns="91425" bIns="91425" anchor="b" anchorCtr="0">
            <a:noAutofit/>
          </a:bodyPr>
          <a:lstStyle/>
          <a:p>
            <a:pPr>
              <a:spcBef>
                <a:spcPts val="0"/>
              </a:spcBef>
              <a:buNone/>
            </a:pPr>
            <a:r>
              <a:rPr lang="en"/>
              <a:t>Conclusion</a:t>
            </a:r>
          </a:p>
        </p:txBody>
      </p:sp>
      <p:sp>
        <p:nvSpPr>
          <p:cNvPr id="95" name="Shape 95"/>
          <p:cNvSpPr txBox="1">
            <a:spLocks noGrp="1"/>
          </p:cNvSpPr>
          <p:nvPr>
            <p:ph type="body" idx="1"/>
          </p:nvPr>
        </p:nvSpPr>
        <p:spPr>
          <a:xfrm>
            <a:off x="457200" y="1200150"/>
            <a:ext cx="8229600" cy="3725699"/>
          </a:xfrm>
          <a:prstGeom prst="rect">
            <a:avLst/>
          </a:prstGeom>
        </p:spPr>
        <p:txBody>
          <a:bodyPr lIns="91425" tIns="91425" rIns="91425" bIns="91425" anchor="t" anchorCtr="0">
            <a:noAutofit/>
          </a:bodyPr>
          <a:lstStyle/>
          <a:p>
            <a:pPr marL="457200" lvl="0" indent="-342900" rtl="0">
              <a:spcBef>
                <a:spcPts val="0"/>
              </a:spcBef>
              <a:buClr>
                <a:srgbClr val="000000"/>
              </a:buClr>
              <a:buSzPct val="100000"/>
              <a:buFont typeface="Arial"/>
              <a:buChar char="●"/>
            </a:pPr>
            <a:r>
              <a:rPr lang="en" sz="1800"/>
              <a:t>Only </a:t>
            </a:r>
            <a:r>
              <a:rPr lang="en" sz="1800" b="1"/>
              <a:t>6 to 11% </a:t>
            </a:r>
            <a:r>
              <a:rPr lang="en" sz="1800"/>
              <a:t>of Europe ’s prewar Jewish population of children survived as compared with 33% of the adults.</a:t>
            </a:r>
          </a:p>
          <a:p>
            <a:pPr marL="457200" lvl="0" indent="-342900" rtl="0">
              <a:spcBef>
                <a:spcPts val="0"/>
              </a:spcBef>
              <a:buClr>
                <a:srgbClr val="000000"/>
              </a:buClr>
              <a:buSzPct val="100000"/>
              <a:buFont typeface="Arial"/>
              <a:buChar char="●"/>
            </a:pPr>
            <a:r>
              <a:rPr lang="en" sz="1800">
                <a:solidFill>
                  <a:schemeClr val="dk1"/>
                </a:solidFill>
              </a:rPr>
              <a:t>Of the estimated 216,000 Jewish youngsters deported to</a:t>
            </a:r>
            <a:r>
              <a:rPr lang="en" sz="1800">
                <a:hlinkClick r:id="rId3"/>
              </a:rPr>
              <a:t> Auschwitz</a:t>
            </a:r>
            <a:r>
              <a:rPr lang="en" sz="1800">
                <a:solidFill>
                  <a:schemeClr val="dk1"/>
                </a:solidFill>
              </a:rPr>
              <a:t>, only </a:t>
            </a:r>
            <a:r>
              <a:rPr lang="en" sz="1800" b="1">
                <a:solidFill>
                  <a:schemeClr val="dk1"/>
                </a:solidFill>
              </a:rPr>
              <a:t>6,700 teenagers were selected for</a:t>
            </a:r>
            <a:r>
              <a:rPr lang="en" sz="1800" b="1">
                <a:solidFill>
                  <a:schemeClr val="dk1"/>
                </a:solidFill>
                <a:hlinkClick r:id="rId4"/>
              </a:rPr>
              <a:t> </a:t>
            </a:r>
            <a:r>
              <a:rPr lang="en" sz="1800" b="1">
                <a:hlinkClick r:id="rId4"/>
              </a:rPr>
              <a:t>forced labor</a:t>
            </a:r>
            <a:r>
              <a:rPr lang="en" sz="1800">
                <a:solidFill>
                  <a:schemeClr val="dk1"/>
                </a:solidFill>
              </a:rPr>
              <a:t>; nearly all the others were sent directly to the gas chambers. </a:t>
            </a:r>
          </a:p>
          <a:p>
            <a:pPr marL="457200" lvl="0" indent="-342900" rtl="0">
              <a:spcBef>
                <a:spcPts val="0"/>
              </a:spcBef>
              <a:buClr>
                <a:srgbClr val="000000"/>
              </a:buClr>
              <a:buSzPct val="100000"/>
              <a:buFont typeface="Arial"/>
              <a:buChar char="●"/>
            </a:pPr>
            <a:r>
              <a:rPr lang="en" sz="1800">
                <a:solidFill>
                  <a:schemeClr val="dk1"/>
                </a:solidFill>
              </a:rPr>
              <a:t>When Auschwitz was</a:t>
            </a:r>
            <a:r>
              <a:rPr lang="en" sz="1800">
                <a:hlinkClick r:id="rId5"/>
              </a:rPr>
              <a:t> liberated</a:t>
            </a:r>
            <a:r>
              <a:rPr lang="en" sz="1800"/>
              <a:t> </a:t>
            </a:r>
            <a:r>
              <a:rPr lang="en" sz="1800">
                <a:solidFill>
                  <a:schemeClr val="dk1"/>
                </a:solidFill>
              </a:rPr>
              <a:t>on January 27, 1945, Soviet troops found just </a:t>
            </a:r>
            <a:r>
              <a:rPr lang="en" sz="1800" b="1">
                <a:solidFill>
                  <a:schemeClr val="dk1"/>
                </a:solidFill>
              </a:rPr>
              <a:t>451 Jewish children</a:t>
            </a:r>
            <a:r>
              <a:rPr lang="en" sz="1800">
                <a:solidFill>
                  <a:schemeClr val="dk1"/>
                </a:solidFill>
              </a:rPr>
              <a:t> among the 9,000 surviving prisoners. </a:t>
            </a:r>
          </a:p>
          <a:p>
            <a:pPr marL="457200" lvl="0" indent="-342900" rtl="0">
              <a:spcBef>
                <a:spcPts val="0"/>
              </a:spcBef>
              <a:buClr>
                <a:schemeClr val="dk1"/>
              </a:buClr>
              <a:buSzPct val="100000"/>
              <a:buFont typeface="Arial"/>
              <a:buChar char="●"/>
            </a:pPr>
            <a:r>
              <a:rPr lang="en" sz="1800">
                <a:solidFill>
                  <a:schemeClr val="dk1"/>
                </a:solidFill>
              </a:rPr>
              <a:t>Of the almost 1 million Jewish children in 1939 Poland, only about 5,000 survived.</a:t>
            </a:r>
          </a:p>
          <a:p>
            <a:pPr marL="457200" lvl="0" indent="-342900">
              <a:spcBef>
                <a:spcPts val="0"/>
              </a:spcBef>
              <a:buClr>
                <a:schemeClr val="dk1"/>
              </a:buClr>
              <a:buSzPct val="100000"/>
              <a:buFont typeface="Arial"/>
              <a:buChar char="●"/>
            </a:pPr>
            <a:r>
              <a:rPr lang="en" sz="1800" b="1">
                <a:solidFill>
                  <a:schemeClr val="dk1"/>
                </a:solidFill>
              </a:rPr>
              <a:t>1.5 million </a:t>
            </a:r>
            <a:r>
              <a:rPr lang="en" sz="1800">
                <a:solidFill>
                  <a:schemeClr val="dk1"/>
                </a:solidFill>
              </a:rPr>
              <a:t>Jewish children were murdered by the Germans and their collaborators during the Holocaust</a:t>
            </a:r>
          </a:p>
        </p:txBody>
      </p:sp>
    </p:spTree>
  </p:cSld>
  <p:clrMapOvr>
    <a:masterClrMapping/>
  </p:clrMapOvr>
  <p:transition xmlns:p14="http://schemas.microsoft.com/office/powerpoint/2010/main" spd="slow">
    <p:cut/>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31"/>
        <p:cNvGrpSpPr/>
        <p:nvPr/>
      </p:nvGrpSpPr>
      <p:grpSpPr>
        <a:xfrm>
          <a:off x="0" y="0"/>
          <a:ext cx="0" cy="0"/>
          <a:chOff x="0" y="0"/>
          <a:chExt cx="0" cy="0"/>
        </a:xfrm>
      </p:grpSpPr>
      <p:sp>
        <p:nvSpPr>
          <p:cNvPr id="32" name="Shape 32"/>
          <p:cNvSpPr txBox="1">
            <a:spLocks noGrp="1"/>
          </p:cNvSpPr>
          <p:nvPr>
            <p:ph type="title"/>
          </p:nvPr>
        </p:nvSpPr>
        <p:spPr>
          <a:xfrm>
            <a:off x="457200" y="205978"/>
            <a:ext cx="8229600" cy="857400"/>
          </a:xfrm>
          <a:prstGeom prst="rect">
            <a:avLst/>
          </a:prstGeom>
        </p:spPr>
        <p:txBody>
          <a:bodyPr lIns="91425" tIns="91425" rIns="91425" bIns="91425" anchor="b" anchorCtr="0">
            <a:noAutofit/>
          </a:bodyPr>
          <a:lstStyle/>
          <a:p>
            <a:pPr>
              <a:spcBef>
                <a:spcPts val="0"/>
              </a:spcBef>
              <a:buNone/>
            </a:pPr>
            <a:r>
              <a:rPr lang="en"/>
              <a:t>Common fates </a:t>
            </a:r>
          </a:p>
        </p:txBody>
      </p:sp>
      <p:sp>
        <p:nvSpPr>
          <p:cNvPr id="33" name="Shape 33"/>
          <p:cNvSpPr txBox="1">
            <a:spLocks noGrp="1"/>
          </p:cNvSpPr>
          <p:nvPr>
            <p:ph type="body" idx="1"/>
          </p:nvPr>
        </p:nvSpPr>
        <p:spPr>
          <a:xfrm>
            <a:off x="457200" y="1200150"/>
            <a:ext cx="8229600" cy="3725699"/>
          </a:xfrm>
          <a:prstGeom prst="rect">
            <a:avLst/>
          </a:prstGeom>
        </p:spPr>
        <p:txBody>
          <a:bodyPr lIns="91425" tIns="91425" rIns="91425" bIns="91425" anchor="t" anchorCtr="0">
            <a:noAutofit/>
          </a:bodyPr>
          <a:lstStyle/>
          <a:p>
            <a:pPr marL="457200" lvl="0" indent="-419100" rtl="0">
              <a:spcBef>
                <a:spcPts val="0"/>
              </a:spcBef>
              <a:buClr>
                <a:srgbClr val="000000"/>
              </a:buClr>
              <a:buSzPct val="100000"/>
              <a:buFont typeface="Arial"/>
              <a:buChar char="●"/>
            </a:pPr>
            <a:r>
              <a:rPr lang="en"/>
              <a:t>Killed upon arrival at killing centers</a:t>
            </a:r>
          </a:p>
          <a:p>
            <a:pPr marL="457200" lvl="0" indent="-419100" rtl="0">
              <a:spcBef>
                <a:spcPts val="0"/>
              </a:spcBef>
              <a:buClr>
                <a:srgbClr val="000000"/>
              </a:buClr>
              <a:buSzPct val="100000"/>
              <a:buFont typeface="Arial"/>
              <a:buChar char="●"/>
            </a:pPr>
            <a:r>
              <a:rPr lang="en"/>
              <a:t>Killed upon birth or at institutions </a:t>
            </a:r>
          </a:p>
          <a:p>
            <a:pPr marL="457200" lvl="0" indent="-419100" rtl="0">
              <a:spcBef>
                <a:spcPts val="0"/>
              </a:spcBef>
              <a:buClr>
                <a:srgbClr val="000000"/>
              </a:buClr>
              <a:buSzPct val="100000"/>
              <a:buFont typeface="Arial"/>
              <a:buChar char="●"/>
            </a:pPr>
            <a:r>
              <a:rPr lang="en"/>
              <a:t>Born in ghettos and camps but survived because they were hidden away</a:t>
            </a:r>
          </a:p>
          <a:p>
            <a:pPr marL="457200" lvl="0" indent="-419100">
              <a:spcBef>
                <a:spcPts val="0"/>
              </a:spcBef>
              <a:buClr>
                <a:srgbClr val="000000"/>
              </a:buClr>
              <a:buSzPct val="100000"/>
              <a:buFont typeface="Arial"/>
              <a:buChar char="●"/>
            </a:pPr>
            <a:r>
              <a:rPr lang="en"/>
              <a:t>Children, usually over the age of 12, who were used as laborers as well as test subjects in Nazi experiments</a:t>
            </a:r>
          </a:p>
        </p:txBody>
      </p:sp>
    </p:spTree>
  </p:cSld>
  <p:clrMapOvr>
    <a:masterClrMapping/>
  </p:clrMapOvr>
  <p:transition xmlns:p14="http://schemas.microsoft.com/office/powerpoint/2010/main" spd="slow">
    <p:cut/>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37"/>
        <p:cNvGrpSpPr/>
        <p:nvPr/>
      </p:nvGrpSpPr>
      <p:grpSpPr>
        <a:xfrm>
          <a:off x="0" y="0"/>
          <a:ext cx="0" cy="0"/>
          <a:chOff x="0" y="0"/>
          <a:chExt cx="0" cy="0"/>
        </a:xfrm>
      </p:grpSpPr>
      <p:sp>
        <p:nvSpPr>
          <p:cNvPr id="38" name="Shape 38"/>
          <p:cNvSpPr txBox="1">
            <a:spLocks noGrp="1"/>
          </p:cNvSpPr>
          <p:nvPr>
            <p:ph type="title"/>
          </p:nvPr>
        </p:nvSpPr>
        <p:spPr>
          <a:xfrm>
            <a:off x="457200" y="205978"/>
            <a:ext cx="8229600" cy="857400"/>
          </a:xfrm>
          <a:prstGeom prst="rect">
            <a:avLst/>
          </a:prstGeom>
        </p:spPr>
        <p:txBody>
          <a:bodyPr lIns="91425" tIns="91425" rIns="91425" bIns="91425" anchor="b" anchorCtr="0">
            <a:noAutofit/>
          </a:bodyPr>
          <a:lstStyle/>
          <a:p>
            <a:pPr>
              <a:spcBef>
                <a:spcPts val="0"/>
              </a:spcBef>
              <a:buNone/>
            </a:pPr>
            <a:r>
              <a:rPr lang="en"/>
              <a:t>Killing Centers</a:t>
            </a:r>
          </a:p>
        </p:txBody>
      </p:sp>
      <p:sp>
        <p:nvSpPr>
          <p:cNvPr id="39" name="Shape 39"/>
          <p:cNvSpPr txBox="1">
            <a:spLocks noGrp="1"/>
          </p:cNvSpPr>
          <p:nvPr>
            <p:ph type="body" idx="1"/>
          </p:nvPr>
        </p:nvSpPr>
        <p:spPr>
          <a:xfrm>
            <a:off x="389775" y="1161600"/>
            <a:ext cx="8229600" cy="3725699"/>
          </a:xfrm>
          <a:prstGeom prst="rect">
            <a:avLst/>
          </a:prstGeom>
        </p:spPr>
        <p:txBody>
          <a:bodyPr lIns="91425" tIns="91425" rIns="91425" bIns="91425" anchor="t" anchorCtr="0">
            <a:noAutofit/>
          </a:bodyPr>
          <a:lstStyle/>
          <a:p>
            <a:pPr marL="457200" lvl="0" indent="-304800" rtl="0">
              <a:spcBef>
                <a:spcPts val="0"/>
              </a:spcBef>
              <a:buClr>
                <a:srgbClr val="000000"/>
              </a:buClr>
              <a:buSzPct val="100000"/>
              <a:buFont typeface="Arial"/>
              <a:buChar char="●"/>
            </a:pPr>
            <a:r>
              <a:rPr lang="en" sz="1200">
                <a:solidFill>
                  <a:schemeClr val="dk1"/>
                </a:solidFill>
              </a:rPr>
              <a:t>KCs (Also referred to as "extermination camps" or "death camps") were almost exclusively "death factories." German SS and police murdered nearly </a:t>
            </a:r>
            <a:r>
              <a:rPr lang="en" sz="1200" b="1">
                <a:solidFill>
                  <a:schemeClr val="dk1"/>
                </a:solidFill>
              </a:rPr>
              <a:t>2.7 million Jews</a:t>
            </a:r>
            <a:r>
              <a:rPr lang="en" sz="1200">
                <a:solidFill>
                  <a:schemeClr val="dk1"/>
                </a:solidFill>
              </a:rPr>
              <a:t> in the killing centers either by asphyxiation with</a:t>
            </a:r>
            <a:r>
              <a:rPr lang="en" sz="1200">
                <a:solidFill>
                  <a:schemeClr val="dk1"/>
                </a:solidFill>
                <a:hlinkClick r:id="rId3"/>
              </a:rPr>
              <a:t> </a:t>
            </a:r>
            <a:r>
              <a:rPr lang="en" sz="1200">
                <a:solidFill>
                  <a:schemeClr val="dk1"/>
                </a:solidFill>
              </a:rPr>
              <a:t>poison gas (carbon dioxide and Zyklon B) or by shooting. </a:t>
            </a:r>
          </a:p>
          <a:p>
            <a:pPr marL="457200" lvl="0" indent="-381000" rtl="0">
              <a:spcBef>
                <a:spcPts val="0"/>
              </a:spcBef>
              <a:buClr>
                <a:srgbClr val="000000"/>
              </a:buClr>
              <a:buSzPct val="100000"/>
              <a:buFont typeface="Arial"/>
              <a:buChar char="●"/>
            </a:pPr>
            <a:r>
              <a:rPr lang="en" sz="2400"/>
              <a:t>Poland</a:t>
            </a:r>
          </a:p>
          <a:p>
            <a:pPr marL="914400" lvl="1" indent="-342900" rtl="0">
              <a:spcBef>
                <a:spcPts val="0"/>
              </a:spcBef>
              <a:buClr>
                <a:srgbClr val="000000"/>
              </a:buClr>
              <a:buSzPct val="100000"/>
              <a:buFont typeface="Courier New"/>
              <a:buChar char="o"/>
            </a:pPr>
            <a:r>
              <a:rPr lang="en" sz="1800"/>
              <a:t>Auschwitz-Birkenau (originally a forced labor camp, largest, Zyklon B, ~865,000 Jews were killed immediately upon arrival)</a:t>
            </a:r>
          </a:p>
          <a:p>
            <a:pPr marL="914400" lvl="1" indent="-342900" rtl="0">
              <a:spcBef>
                <a:spcPts val="0"/>
              </a:spcBef>
              <a:buClr>
                <a:srgbClr val="000000"/>
              </a:buClr>
              <a:buSzPct val="100000"/>
              <a:buFont typeface="Courier New"/>
              <a:buChar char="o"/>
            </a:pPr>
            <a:r>
              <a:rPr lang="en" sz="1800"/>
              <a:t>Chelmno (first,152,000 Roma and Jews killed from Dec.1941- July 1944)</a:t>
            </a:r>
          </a:p>
          <a:p>
            <a:pPr marL="914400" lvl="1" indent="-342900" rtl="0">
              <a:spcBef>
                <a:spcPts val="0"/>
              </a:spcBef>
              <a:buClr>
                <a:srgbClr val="000000"/>
              </a:buClr>
              <a:buSzPct val="100000"/>
              <a:buFont typeface="Courier New"/>
              <a:buChar char="o"/>
            </a:pPr>
            <a:r>
              <a:rPr lang="en" sz="1800" b="1"/>
              <a:t>Sobibor</a:t>
            </a:r>
            <a:r>
              <a:rPr lang="en" sz="1800"/>
              <a:t> (May 1942 to Nov. 1943)</a:t>
            </a:r>
          </a:p>
          <a:p>
            <a:pPr marL="914400" lvl="1" indent="-342900" rtl="0">
              <a:spcBef>
                <a:spcPts val="0"/>
              </a:spcBef>
              <a:buClr>
                <a:srgbClr val="000000"/>
              </a:buClr>
              <a:buSzPct val="100000"/>
              <a:buFont typeface="Courier New"/>
              <a:buChar char="o"/>
            </a:pPr>
            <a:r>
              <a:rPr lang="en" sz="1800" b="1"/>
              <a:t>Belzec</a:t>
            </a:r>
            <a:r>
              <a:rPr lang="en" sz="1800"/>
              <a:t> (Mar. to Dec.1942)</a:t>
            </a:r>
          </a:p>
          <a:p>
            <a:pPr marL="914400" lvl="1" indent="-342900" rtl="0">
              <a:spcBef>
                <a:spcPts val="0"/>
              </a:spcBef>
              <a:buClr>
                <a:srgbClr val="000000"/>
              </a:buClr>
              <a:buSzPct val="100000"/>
              <a:buFont typeface="Courier New"/>
              <a:buChar char="o"/>
            </a:pPr>
            <a:r>
              <a:rPr lang="en" sz="1800" b="1"/>
              <a:t>Treblinka II</a:t>
            </a:r>
            <a:r>
              <a:rPr lang="en" sz="1800"/>
              <a:t> (July 1942 to Nov. 1943)</a:t>
            </a:r>
          </a:p>
          <a:p>
            <a:pPr marL="914400" indent="0" rtl="0">
              <a:spcBef>
                <a:spcPts val="0"/>
              </a:spcBef>
              <a:buNone/>
            </a:pPr>
            <a:r>
              <a:rPr lang="en" sz="1800" b="1"/>
              <a:t>Operation Reinhard</a:t>
            </a:r>
            <a:r>
              <a:rPr lang="en" sz="1800"/>
              <a:t>=Killed approx. 1,526,500 Polish Jews</a:t>
            </a:r>
          </a:p>
          <a:p>
            <a:pPr lvl="0" rtl="0">
              <a:spcBef>
                <a:spcPts val="0"/>
              </a:spcBef>
              <a:buNone/>
            </a:pPr>
            <a:r>
              <a:rPr lang="en" sz="2400"/>
              <a:t>   </a:t>
            </a:r>
          </a:p>
          <a:p>
            <a:pPr lvl="0" rtl="0">
              <a:spcBef>
                <a:spcPts val="0"/>
              </a:spcBef>
              <a:buNone/>
            </a:pPr>
            <a:r>
              <a:rPr lang="en" sz="2400"/>
              <a:t>		</a:t>
            </a:r>
          </a:p>
          <a:p>
            <a:pPr marL="0" indent="0" rtl="0">
              <a:spcBef>
                <a:spcPts val="0"/>
              </a:spcBef>
              <a:buNone/>
            </a:pPr>
            <a:endParaRPr sz="2400"/>
          </a:p>
          <a:p>
            <a:pPr marL="457200" lvl="0" indent="0" rtl="0">
              <a:spcBef>
                <a:spcPts val="0"/>
              </a:spcBef>
              <a:buNone/>
            </a:pPr>
            <a:r>
              <a:rPr lang="en" sz="2400"/>
              <a:t>              </a:t>
            </a:r>
          </a:p>
          <a:p>
            <a:pPr lvl="0">
              <a:spcBef>
                <a:spcPts val="0"/>
              </a:spcBef>
              <a:buNone/>
            </a:pPr>
            <a:endParaRPr/>
          </a:p>
        </p:txBody>
      </p:sp>
    </p:spTree>
  </p:cSld>
  <p:clrMapOvr>
    <a:masterClrMapping/>
  </p:clrMapOvr>
  <p:transition xmlns:p14="http://schemas.microsoft.com/office/powerpoint/2010/main" spd="slow">
    <p:cut/>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43"/>
        <p:cNvGrpSpPr/>
        <p:nvPr/>
      </p:nvGrpSpPr>
      <p:grpSpPr>
        <a:xfrm>
          <a:off x="0" y="0"/>
          <a:ext cx="0" cy="0"/>
          <a:chOff x="0" y="0"/>
          <a:chExt cx="0" cy="0"/>
        </a:xfrm>
      </p:grpSpPr>
      <p:sp>
        <p:nvSpPr>
          <p:cNvPr id="44" name="Shape 44"/>
          <p:cNvSpPr txBox="1">
            <a:spLocks noGrp="1"/>
          </p:cNvSpPr>
          <p:nvPr>
            <p:ph type="title"/>
          </p:nvPr>
        </p:nvSpPr>
        <p:spPr>
          <a:xfrm>
            <a:off x="457200" y="205978"/>
            <a:ext cx="8229600" cy="857400"/>
          </a:xfrm>
          <a:prstGeom prst="rect">
            <a:avLst/>
          </a:prstGeom>
        </p:spPr>
        <p:txBody>
          <a:bodyPr lIns="91425" tIns="91425" rIns="91425" bIns="91425" anchor="b" anchorCtr="0">
            <a:noAutofit/>
          </a:bodyPr>
          <a:lstStyle/>
          <a:p>
            <a:pPr>
              <a:spcBef>
                <a:spcPts val="0"/>
              </a:spcBef>
              <a:buNone/>
            </a:pPr>
            <a:endParaRPr/>
          </a:p>
        </p:txBody>
      </p:sp>
      <p:sp>
        <p:nvSpPr>
          <p:cNvPr id="45" name="Shape 45"/>
          <p:cNvSpPr txBox="1">
            <a:spLocks noGrp="1"/>
          </p:cNvSpPr>
          <p:nvPr>
            <p:ph type="body" idx="1"/>
          </p:nvPr>
        </p:nvSpPr>
        <p:spPr>
          <a:xfrm>
            <a:off x="457200" y="1200150"/>
            <a:ext cx="8229600" cy="3725699"/>
          </a:xfrm>
          <a:prstGeom prst="rect">
            <a:avLst/>
          </a:prstGeom>
        </p:spPr>
        <p:txBody>
          <a:bodyPr lIns="91425" tIns="91425" rIns="91425" bIns="91425" anchor="t" anchorCtr="0">
            <a:noAutofit/>
          </a:bodyPr>
          <a:lstStyle/>
          <a:p>
            <a:pPr>
              <a:spcBef>
                <a:spcPts val="0"/>
              </a:spcBef>
              <a:buNone/>
            </a:pPr>
            <a:endParaRPr/>
          </a:p>
        </p:txBody>
      </p:sp>
      <p:pic>
        <p:nvPicPr>
          <p:cNvPr id="46" name="Shape 46"/>
          <p:cNvPicPr preferRelativeResize="0"/>
          <p:nvPr/>
        </p:nvPicPr>
        <p:blipFill>
          <a:blip r:embed="rId3">
            <a:alphaModFix/>
          </a:blip>
          <a:stretch>
            <a:fillRect/>
          </a:stretch>
        </p:blipFill>
        <p:spPr>
          <a:xfrm>
            <a:off x="152400" y="152400"/>
            <a:ext cx="8660899" cy="4827350"/>
          </a:xfrm>
          <a:prstGeom prst="rect">
            <a:avLst/>
          </a:prstGeom>
          <a:noFill/>
          <a:ln>
            <a:noFill/>
          </a:ln>
        </p:spPr>
      </p:pic>
    </p:spTree>
  </p:cSld>
  <p:clrMapOvr>
    <a:masterClrMapping/>
  </p:clrMapOvr>
  <p:transition xmlns:p14="http://schemas.microsoft.com/office/powerpoint/2010/main" spd="slow">
    <p:cut/>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50"/>
        <p:cNvGrpSpPr/>
        <p:nvPr/>
      </p:nvGrpSpPr>
      <p:grpSpPr>
        <a:xfrm>
          <a:off x="0" y="0"/>
          <a:ext cx="0" cy="0"/>
          <a:chOff x="0" y="0"/>
          <a:chExt cx="0" cy="0"/>
        </a:xfrm>
      </p:grpSpPr>
      <p:sp>
        <p:nvSpPr>
          <p:cNvPr id="51" name="Shape 51"/>
          <p:cNvSpPr txBox="1">
            <a:spLocks noGrp="1"/>
          </p:cNvSpPr>
          <p:nvPr>
            <p:ph type="title"/>
          </p:nvPr>
        </p:nvSpPr>
        <p:spPr>
          <a:xfrm>
            <a:off x="457200" y="205978"/>
            <a:ext cx="8229600" cy="857400"/>
          </a:xfrm>
          <a:prstGeom prst="rect">
            <a:avLst/>
          </a:prstGeom>
        </p:spPr>
        <p:txBody>
          <a:bodyPr lIns="91425" tIns="91425" rIns="91425" bIns="91425" anchor="b" anchorCtr="0">
            <a:noAutofit/>
          </a:bodyPr>
          <a:lstStyle/>
          <a:p>
            <a:pPr lvl="0">
              <a:spcBef>
                <a:spcPts val="0"/>
              </a:spcBef>
              <a:buNone/>
            </a:pPr>
            <a:r>
              <a:rPr lang="en" sz="3000"/>
              <a:t>Born in ghettos or camps </a:t>
            </a:r>
          </a:p>
        </p:txBody>
      </p:sp>
      <p:sp>
        <p:nvSpPr>
          <p:cNvPr id="52" name="Shape 52"/>
          <p:cNvSpPr txBox="1">
            <a:spLocks noGrp="1"/>
          </p:cNvSpPr>
          <p:nvPr>
            <p:ph type="body" idx="1"/>
          </p:nvPr>
        </p:nvSpPr>
        <p:spPr>
          <a:xfrm>
            <a:off x="457200" y="1200150"/>
            <a:ext cx="8229600" cy="3725699"/>
          </a:xfrm>
          <a:prstGeom prst="rect">
            <a:avLst/>
          </a:prstGeom>
        </p:spPr>
        <p:txBody>
          <a:bodyPr lIns="91425" tIns="91425" rIns="91425" bIns="91425" anchor="t" anchorCtr="0">
            <a:noAutofit/>
          </a:bodyPr>
          <a:lstStyle/>
          <a:p>
            <a:pPr marL="457200" lvl="0" indent="-342900" rtl="0">
              <a:spcBef>
                <a:spcPts val="0"/>
              </a:spcBef>
              <a:buClr>
                <a:srgbClr val="000000"/>
              </a:buClr>
              <a:buSzPct val="100000"/>
              <a:buFont typeface="Arial"/>
              <a:buChar char="●"/>
            </a:pPr>
            <a:r>
              <a:rPr lang="en" sz="1800"/>
              <a:t>Ghetto = originated from the name of the Jewish quarter in Venice, established in 1516, in which the Venetian authorities compelled the city's Jews to live.</a:t>
            </a:r>
          </a:p>
          <a:p>
            <a:pPr marL="457200" lvl="0" indent="-342900" rtl="0">
              <a:spcBef>
                <a:spcPts val="0"/>
              </a:spcBef>
              <a:buClr>
                <a:srgbClr val="000000"/>
              </a:buClr>
              <a:buSzPct val="100000"/>
              <a:buFont typeface="Arial"/>
              <a:buChar char="●"/>
            </a:pPr>
            <a:r>
              <a:rPr lang="en" sz="1800"/>
              <a:t>Conditions= wear badges, forced to work, diseases, Jewish Councils ran</a:t>
            </a:r>
          </a:p>
          <a:p>
            <a:pPr marL="457200" lvl="0" indent="-342900" rtl="0">
              <a:spcBef>
                <a:spcPts val="0"/>
              </a:spcBef>
              <a:buClr>
                <a:srgbClr val="000000"/>
              </a:buClr>
              <a:buSzPct val="100000"/>
              <a:buFont typeface="Arial"/>
              <a:buChar char="●"/>
            </a:pPr>
            <a:r>
              <a:rPr lang="en" sz="1800"/>
              <a:t>“Useless eaters” were the first to go</a:t>
            </a:r>
          </a:p>
          <a:p>
            <a:pPr marL="457200" lvl="0" indent="-342900" rtl="0">
              <a:spcBef>
                <a:spcPts val="0"/>
              </a:spcBef>
              <a:buClr>
                <a:srgbClr val="000000"/>
              </a:buClr>
              <a:buSzPct val="100000"/>
              <a:buFont typeface="Arial"/>
              <a:buChar char="●"/>
            </a:pPr>
            <a:r>
              <a:rPr lang="en" sz="1800"/>
              <a:t>Established at least 1,000 ghettos in German-occupied and annexed Poland and the Soviet Union alone</a:t>
            </a:r>
          </a:p>
          <a:p>
            <a:pPr marL="457200" lvl="0" indent="-342900" rtl="0">
              <a:spcBef>
                <a:spcPts val="0"/>
              </a:spcBef>
              <a:buClr>
                <a:srgbClr val="000000"/>
              </a:buClr>
              <a:buSzPct val="100000"/>
              <a:buFont typeface="Arial"/>
              <a:buChar char="●"/>
            </a:pPr>
            <a:r>
              <a:rPr lang="en" sz="1800">
                <a:solidFill>
                  <a:schemeClr val="dk1"/>
                </a:solidFill>
              </a:rPr>
              <a:t>Largest ghetto in Poland = </a:t>
            </a:r>
            <a:r>
              <a:rPr lang="en" sz="1800">
                <a:hlinkClick r:id="rId3"/>
              </a:rPr>
              <a:t>Warsaw ghetto</a:t>
            </a:r>
          </a:p>
          <a:p>
            <a:pPr indent="457200" rtl="0">
              <a:spcBef>
                <a:spcPts val="0"/>
              </a:spcBef>
              <a:buNone/>
            </a:pPr>
            <a:r>
              <a:rPr lang="en" sz="1800">
                <a:solidFill>
                  <a:schemeClr val="dk1"/>
                </a:solidFill>
              </a:rPr>
              <a:t>-More than 400,000 Jews were crowded into an area of   </a:t>
            </a:r>
          </a:p>
          <a:p>
            <a:pPr indent="457200" rtl="0">
              <a:spcBef>
                <a:spcPts val="0"/>
              </a:spcBef>
              <a:buNone/>
            </a:pPr>
            <a:r>
              <a:rPr lang="en" sz="1800">
                <a:solidFill>
                  <a:schemeClr val="dk1"/>
                </a:solidFill>
              </a:rPr>
              <a:t>1.3 square miles</a:t>
            </a:r>
          </a:p>
          <a:p>
            <a:pPr marL="457200" lvl="0" indent="-342900" rtl="0">
              <a:spcBef>
                <a:spcPts val="0"/>
              </a:spcBef>
              <a:buClr>
                <a:schemeClr val="dk1"/>
              </a:buClr>
              <a:buSzPct val="100000"/>
              <a:buFont typeface="Arial"/>
              <a:buChar char="●"/>
            </a:pPr>
            <a:r>
              <a:rPr lang="en" sz="1800" b="1">
                <a:solidFill>
                  <a:schemeClr val="dk1"/>
                </a:solidFill>
              </a:rPr>
              <a:t>Final Solution</a:t>
            </a:r>
            <a:r>
              <a:rPr lang="en" sz="1800">
                <a:solidFill>
                  <a:schemeClr val="dk1"/>
                </a:solidFill>
              </a:rPr>
              <a:t> decided at the </a:t>
            </a:r>
            <a:r>
              <a:rPr lang="en" sz="1800" b="1">
                <a:solidFill>
                  <a:schemeClr val="dk1"/>
                </a:solidFill>
              </a:rPr>
              <a:t>Wannsee Conference</a:t>
            </a:r>
            <a:r>
              <a:rPr lang="en" sz="1800">
                <a:solidFill>
                  <a:schemeClr val="dk1"/>
                </a:solidFill>
              </a:rPr>
              <a:t>= death to all European Jewry </a:t>
            </a:r>
          </a:p>
        </p:txBody>
      </p:sp>
    </p:spTree>
  </p:cSld>
  <p:clrMapOvr>
    <a:masterClrMapping/>
  </p:clrMapOvr>
  <p:transition xmlns:p14="http://schemas.microsoft.com/office/powerpoint/2010/main" spd="slow">
    <p:cut/>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56"/>
        <p:cNvGrpSpPr/>
        <p:nvPr/>
      </p:nvGrpSpPr>
      <p:grpSpPr>
        <a:xfrm>
          <a:off x="0" y="0"/>
          <a:ext cx="0" cy="0"/>
          <a:chOff x="0" y="0"/>
          <a:chExt cx="0" cy="0"/>
        </a:xfrm>
      </p:grpSpPr>
      <p:pic>
        <p:nvPicPr>
          <p:cNvPr id="57" name="Shape 57"/>
          <p:cNvPicPr preferRelativeResize="0"/>
          <p:nvPr/>
        </p:nvPicPr>
        <p:blipFill>
          <a:blip r:embed="rId3">
            <a:alphaModFix/>
          </a:blip>
          <a:stretch>
            <a:fillRect/>
          </a:stretch>
        </p:blipFill>
        <p:spPr>
          <a:xfrm>
            <a:off x="152400" y="152400"/>
            <a:ext cx="5371400" cy="2929850"/>
          </a:xfrm>
          <a:prstGeom prst="rect">
            <a:avLst/>
          </a:prstGeom>
          <a:noFill/>
          <a:ln>
            <a:noFill/>
          </a:ln>
        </p:spPr>
      </p:pic>
      <p:pic>
        <p:nvPicPr>
          <p:cNvPr id="58" name="Shape 58"/>
          <p:cNvPicPr preferRelativeResize="0"/>
          <p:nvPr/>
        </p:nvPicPr>
        <p:blipFill>
          <a:blip r:embed="rId4">
            <a:alphaModFix/>
          </a:blip>
          <a:stretch>
            <a:fillRect/>
          </a:stretch>
        </p:blipFill>
        <p:spPr>
          <a:xfrm>
            <a:off x="6114625" y="-69125"/>
            <a:ext cx="1866900" cy="2692400"/>
          </a:xfrm>
          <a:prstGeom prst="rect">
            <a:avLst/>
          </a:prstGeom>
          <a:noFill/>
          <a:ln>
            <a:noFill/>
          </a:ln>
        </p:spPr>
      </p:pic>
      <p:pic>
        <p:nvPicPr>
          <p:cNvPr id="59" name="Shape 59"/>
          <p:cNvPicPr preferRelativeResize="0"/>
          <p:nvPr/>
        </p:nvPicPr>
        <p:blipFill>
          <a:blip r:embed="rId5">
            <a:alphaModFix/>
          </a:blip>
          <a:stretch>
            <a:fillRect/>
          </a:stretch>
        </p:blipFill>
        <p:spPr>
          <a:xfrm>
            <a:off x="2011909" y="2662275"/>
            <a:ext cx="7028190" cy="2692400"/>
          </a:xfrm>
          <a:prstGeom prst="rect">
            <a:avLst/>
          </a:prstGeom>
          <a:noFill/>
          <a:ln>
            <a:noFill/>
          </a:ln>
        </p:spPr>
      </p:pic>
    </p:spTree>
  </p:cSld>
  <p:clrMapOvr>
    <a:masterClrMapping/>
  </p:clrMapOvr>
  <p:transition xmlns:p14="http://schemas.microsoft.com/office/powerpoint/2010/main" spd="slow">
    <p:cut/>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63"/>
        <p:cNvGrpSpPr/>
        <p:nvPr/>
      </p:nvGrpSpPr>
      <p:grpSpPr>
        <a:xfrm>
          <a:off x="0" y="0"/>
          <a:ext cx="0" cy="0"/>
          <a:chOff x="0" y="0"/>
          <a:chExt cx="0" cy="0"/>
        </a:xfrm>
      </p:grpSpPr>
      <p:sp>
        <p:nvSpPr>
          <p:cNvPr id="64" name="Shape 64"/>
          <p:cNvSpPr txBox="1">
            <a:spLocks noGrp="1"/>
          </p:cNvSpPr>
          <p:nvPr>
            <p:ph type="title"/>
          </p:nvPr>
        </p:nvSpPr>
        <p:spPr>
          <a:xfrm>
            <a:off x="457200" y="205978"/>
            <a:ext cx="8229600" cy="857400"/>
          </a:xfrm>
          <a:prstGeom prst="rect">
            <a:avLst/>
          </a:prstGeom>
        </p:spPr>
        <p:txBody>
          <a:bodyPr lIns="91425" tIns="91425" rIns="91425" bIns="91425" anchor="b" anchorCtr="0">
            <a:noAutofit/>
          </a:bodyPr>
          <a:lstStyle/>
          <a:p>
            <a:pPr>
              <a:spcBef>
                <a:spcPts val="0"/>
              </a:spcBef>
              <a:buNone/>
            </a:pPr>
            <a:r>
              <a:rPr lang="en"/>
              <a:t>Used for Forced Labor</a:t>
            </a:r>
          </a:p>
        </p:txBody>
      </p:sp>
      <p:sp>
        <p:nvSpPr>
          <p:cNvPr id="65" name="Shape 65"/>
          <p:cNvSpPr txBox="1">
            <a:spLocks noGrp="1"/>
          </p:cNvSpPr>
          <p:nvPr>
            <p:ph type="body" idx="1"/>
          </p:nvPr>
        </p:nvSpPr>
        <p:spPr>
          <a:xfrm>
            <a:off x="457200" y="1200150"/>
            <a:ext cx="8229600" cy="3725699"/>
          </a:xfrm>
          <a:prstGeom prst="rect">
            <a:avLst/>
          </a:prstGeom>
        </p:spPr>
        <p:txBody>
          <a:bodyPr lIns="91425" tIns="91425" rIns="91425" bIns="91425" anchor="t" anchorCtr="0">
            <a:noAutofit/>
          </a:bodyPr>
          <a:lstStyle/>
          <a:p>
            <a:pPr marL="457200" lvl="0" indent="-381000" rtl="0">
              <a:spcBef>
                <a:spcPts val="0"/>
              </a:spcBef>
              <a:buClr>
                <a:srgbClr val="000000"/>
              </a:buClr>
              <a:buSzPct val="100000"/>
              <a:buFont typeface="Arial"/>
              <a:buChar char="●"/>
            </a:pPr>
            <a:r>
              <a:rPr lang="en" sz="2400"/>
              <a:t>The ability to work could save one's life, but most often only temporarily.   Most worked 10-12 hour days.</a:t>
            </a:r>
          </a:p>
          <a:p>
            <a:pPr marL="457200" lvl="0" indent="-381000" rtl="0">
              <a:spcBef>
                <a:spcPts val="0"/>
              </a:spcBef>
              <a:buClr>
                <a:srgbClr val="000000"/>
              </a:buClr>
              <a:buSzPct val="100000"/>
              <a:buFont typeface="Arial"/>
              <a:buChar char="●"/>
            </a:pPr>
            <a:r>
              <a:rPr lang="en" sz="2400"/>
              <a:t>Camps such as Auschwitz in Poland and Buchenwald in central Germany became administrative centers of huge networks of forced-labor camps.</a:t>
            </a:r>
          </a:p>
          <a:p>
            <a:pPr marL="457200" lvl="0" indent="-381000">
              <a:spcBef>
                <a:spcPts val="0"/>
              </a:spcBef>
              <a:buClr>
                <a:srgbClr val="000000"/>
              </a:buClr>
              <a:buSzPct val="100000"/>
              <a:buFont typeface="Arial"/>
              <a:buChar char="●"/>
            </a:pPr>
            <a:r>
              <a:rPr lang="en" sz="2400"/>
              <a:t>Germans institute forced labor for Jewish men between the ages of 14 and 60 in occupied Poland. Later, Jewish women along with Jewish children aged 12 to 14 are also required to perform forced labor. </a:t>
            </a:r>
          </a:p>
        </p:txBody>
      </p:sp>
    </p:spTree>
  </p:cSld>
  <p:clrMapOvr>
    <a:masterClrMapping/>
  </p:clrMapOvr>
  <p:transition xmlns:p14="http://schemas.microsoft.com/office/powerpoint/2010/main" spd="slow">
    <p:cut/>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69"/>
        <p:cNvGrpSpPr/>
        <p:nvPr/>
      </p:nvGrpSpPr>
      <p:grpSpPr>
        <a:xfrm>
          <a:off x="0" y="0"/>
          <a:ext cx="0" cy="0"/>
          <a:chOff x="0" y="0"/>
          <a:chExt cx="0" cy="0"/>
        </a:xfrm>
      </p:grpSpPr>
      <p:sp>
        <p:nvSpPr>
          <p:cNvPr id="70" name="Shape 70"/>
          <p:cNvSpPr txBox="1">
            <a:spLocks noGrp="1"/>
          </p:cNvSpPr>
          <p:nvPr>
            <p:ph type="title"/>
          </p:nvPr>
        </p:nvSpPr>
        <p:spPr>
          <a:xfrm>
            <a:off x="457200" y="205978"/>
            <a:ext cx="8229600" cy="857400"/>
          </a:xfrm>
          <a:prstGeom prst="rect">
            <a:avLst/>
          </a:prstGeom>
        </p:spPr>
        <p:txBody>
          <a:bodyPr lIns="91425" tIns="91425" rIns="91425" bIns="91425" anchor="b" anchorCtr="0">
            <a:noAutofit/>
          </a:bodyPr>
          <a:lstStyle/>
          <a:p>
            <a:pPr>
              <a:spcBef>
                <a:spcPts val="0"/>
              </a:spcBef>
              <a:buNone/>
            </a:pPr>
            <a:r>
              <a:rPr lang="en"/>
              <a:t>What companies used Jewish labor?</a:t>
            </a:r>
          </a:p>
        </p:txBody>
      </p:sp>
      <p:sp>
        <p:nvSpPr>
          <p:cNvPr id="71" name="Shape 71"/>
          <p:cNvSpPr txBox="1">
            <a:spLocks noGrp="1"/>
          </p:cNvSpPr>
          <p:nvPr>
            <p:ph type="body" idx="1"/>
          </p:nvPr>
        </p:nvSpPr>
        <p:spPr>
          <a:xfrm>
            <a:off x="457200" y="1200150"/>
            <a:ext cx="8229600" cy="3725699"/>
          </a:xfrm>
          <a:prstGeom prst="rect">
            <a:avLst/>
          </a:prstGeom>
        </p:spPr>
        <p:txBody>
          <a:bodyPr lIns="91425" tIns="91425" rIns="91425" bIns="91425" anchor="t" anchorCtr="0">
            <a:noAutofit/>
          </a:bodyPr>
          <a:lstStyle/>
          <a:p>
            <a:pPr marL="457200" lvl="0" indent="-317500" rtl="0">
              <a:spcBef>
                <a:spcPts val="0"/>
              </a:spcBef>
              <a:buClr>
                <a:schemeClr val="dk1"/>
              </a:buClr>
              <a:buSzPct val="100000"/>
              <a:buFont typeface="Arial"/>
              <a:buChar char="●"/>
            </a:pPr>
            <a:r>
              <a:rPr lang="en" sz="1400" b="1">
                <a:solidFill>
                  <a:schemeClr val="dk1"/>
                </a:solidFill>
              </a:rPr>
              <a:t>I.G. FARBEN PLANT OPENS NEAR AUSCHWITZ on May 21, 1942</a:t>
            </a:r>
          </a:p>
          <a:p>
            <a:pPr rtl="0">
              <a:spcBef>
                <a:spcPts val="0"/>
              </a:spcBef>
              <a:buNone/>
            </a:pPr>
            <a:r>
              <a:rPr lang="en" sz="1100">
                <a:solidFill>
                  <a:schemeClr val="dk1"/>
                </a:solidFill>
              </a:rPr>
              <a:t>-The I.G. Farben synthetic-rubber and petroleum plant opens at Monowice, near Auschwitz, using Jewish forced laborers from the camp. </a:t>
            </a:r>
          </a:p>
          <a:p>
            <a:pPr rtl="0">
              <a:spcBef>
                <a:spcPts val="0"/>
              </a:spcBef>
              <a:buNone/>
            </a:pPr>
            <a:r>
              <a:rPr lang="en" sz="1100">
                <a:solidFill>
                  <a:schemeClr val="dk1"/>
                </a:solidFill>
              </a:rPr>
              <a:t>-The German conglomerate I.G. Farben established a factory there in order to take advantage of cheap concentration camp labor and the nearby Silesian coalfields. </a:t>
            </a:r>
          </a:p>
          <a:p>
            <a:pPr rtl="0">
              <a:spcBef>
                <a:spcPts val="0"/>
              </a:spcBef>
              <a:buNone/>
            </a:pPr>
            <a:r>
              <a:rPr lang="en" sz="1100">
                <a:solidFill>
                  <a:schemeClr val="dk1"/>
                </a:solidFill>
              </a:rPr>
              <a:t>-It invested more than 700 million Reichsmarks (about 1.4 million US dollars in 1942). </a:t>
            </a:r>
          </a:p>
          <a:p>
            <a:pPr lvl="0" rtl="0">
              <a:spcBef>
                <a:spcPts val="0"/>
              </a:spcBef>
              <a:buNone/>
            </a:pPr>
            <a:r>
              <a:rPr lang="en" sz="1100">
                <a:solidFill>
                  <a:schemeClr val="dk1"/>
                </a:solidFill>
              </a:rPr>
              <a:t>-By 1945, about 25,000 forced laborers died in the Monowitz plant. </a:t>
            </a:r>
          </a:p>
          <a:p>
            <a:pPr marL="457200" lvl="0" indent="-317500" rtl="0">
              <a:spcBef>
                <a:spcPts val="0"/>
              </a:spcBef>
              <a:buClr>
                <a:srgbClr val="000000"/>
              </a:buClr>
              <a:buSzPct val="100000"/>
              <a:buFont typeface="Arial"/>
              <a:buChar char="●"/>
            </a:pPr>
            <a:r>
              <a:rPr lang="en" sz="1400" b="1"/>
              <a:t>Messerschmidt </a:t>
            </a:r>
            <a:r>
              <a:rPr lang="en" sz="1400"/>
              <a:t>(aircraft manufacturer, bought by </a:t>
            </a:r>
            <a:r>
              <a:rPr lang="en" sz="1400">
                <a:hlinkClick r:id="rId3"/>
              </a:rPr>
              <a:t>Deutsche Aerospace</a:t>
            </a:r>
            <a:r>
              <a:rPr lang="en" sz="1400"/>
              <a:t> in 1989)</a:t>
            </a:r>
          </a:p>
          <a:p>
            <a:pPr marL="457200" lvl="0" indent="-317500" rtl="0">
              <a:spcBef>
                <a:spcPts val="0"/>
              </a:spcBef>
              <a:buClr>
                <a:srgbClr val="000000"/>
              </a:buClr>
              <a:buSzPct val="100000"/>
              <a:buFont typeface="Arial"/>
              <a:buChar char="●"/>
            </a:pPr>
            <a:r>
              <a:rPr lang="en" sz="1400" b="1"/>
              <a:t>Junkers </a:t>
            </a:r>
            <a:r>
              <a:rPr lang="en" sz="1400"/>
              <a:t>(aircraft manufacturer, founder removed by Nazis in 1934, 1969)</a:t>
            </a:r>
          </a:p>
          <a:p>
            <a:pPr marL="457200" lvl="0" indent="-317500" rtl="0">
              <a:spcBef>
                <a:spcPts val="0"/>
              </a:spcBef>
              <a:buClr>
                <a:srgbClr val="000000"/>
              </a:buClr>
              <a:buSzPct val="100000"/>
              <a:buFont typeface="Arial"/>
              <a:buChar char="●"/>
            </a:pPr>
            <a:r>
              <a:rPr lang="en" sz="1400" b="1"/>
              <a:t>Siemens </a:t>
            </a:r>
            <a:r>
              <a:rPr lang="en" sz="1400"/>
              <a:t>(engineering co., supplied electrical parts to concentration &amp;</a:t>
            </a:r>
          </a:p>
          <a:p>
            <a:pPr lvl="0">
              <a:spcBef>
                <a:spcPts val="0"/>
              </a:spcBef>
              <a:buNone/>
            </a:pPr>
            <a:r>
              <a:rPr lang="en" sz="1400"/>
              <a:t>                        death camps, poor working conditions where death was common, SS)</a:t>
            </a:r>
          </a:p>
        </p:txBody>
      </p:sp>
      <p:pic>
        <p:nvPicPr>
          <p:cNvPr id="72" name="Shape 72"/>
          <p:cNvPicPr preferRelativeResize="0"/>
          <p:nvPr/>
        </p:nvPicPr>
        <p:blipFill>
          <a:blip r:embed="rId4">
            <a:alphaModFix/>
          </a:blip>
          <a:stretch>
            <a:fillRect/>
          </a:stretch>
        </p:blipFill>
        <p:spPr>
          <a:xfrm>
            <a:off x="7286950" y="2542849"/>
            <a:ext cx="1534699" cy="2296850"/>
          </a:xfrm>
          <a:prstGeom prst="rect">
            <a:avLst/>
          </a:prstGeom>
          <a:noFill/>
          <a:ln>
            <a:noFill/>
          </a:ln>
        </p:spPr>
      </p:pic>
      <p:pic>
        <p:nvPicPr>
          <p:cNvPr id="73" name="Shape 73"/>
          <p:cNvPicPr preferRelativeResize="0"/>
          <p:nvPr/>
        </p:nvPicPr>
        <p:blipFill>
          <a:blip r:embed="rId5">
            <a:alphaModFix/>
          </a:blip>
          <a:stretch>
            <a:fillRect/>
          </a:stretch>
        </p:blipFill>
        <p:spPr>
          <a:xfrm>
            <a:off x="56100" y="3667100"/>
            <a:ext cx="1629499" cy="1312649"/>
          </a:xfrm>
          <a:prstGeom prst="rect">
            <a:avLst/>
          </a:prstGeom>
          <a:noFill/>
          <a:ln>
            <a:noFill/>
          </a:ln>
        </p:spPr>
      </p:pic>
      <p:pic>
        <p:nvPicPr>
          <p:cNvPr id="74" name="Shape 74"/>
          <p:cNvPicPr preferRelativeResize="0"/>
          <p:nvPr/>
        </p:nvPicPr>
        <p:blipFill>
          <a:blip r:embed="rId6">
            <a:alphaModFix/>
          </a:blip>
          <a:stretch>
            <a:fillRect/>
          </a:stretch>
        </p:blipFill>
        <p:spPr>
          <a:xfrm>
            <a:off x="3718300" y="3964825"/>
            <a:ext cx="2183475" cy="1178675"/>
          </a:xfrm>
          <a:prstGeom prst="rect">
            <a:avLst/>
          </a:prstGeom>
          <a:noFill/>
          <a:ln>
            <a:noFill/>
          </a:ln>
        </p:spPr>
      </p:pic>
    </p:spTree>
  </p:cSld>
  <p:clrMapOvr>
    <a:masterClrMapping/>
  </p:clrMapOvr>
  <p:transition xmlns:p14="http://schemas.microsoft.com/office/powerpoint/2010/main" spd="slow">
    <p:cut/>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78"/>
        <p:cNvGrpSpPr/>
        <p:nvPr/>
      </p:nvGrpSpPr>
      <p:grpSpPr>
        <a:xfrm>
          <a:off x="0" y="0"/>
          <a:ext cx="0" cy="0"/>
          <a:chOff x="0" y="0"/>
          <a:chExt cx="0" cy="0"/>
        </a:xfrm>
      </p:grpSpPr>
      <p:sp>
        <p:nvSpPr>
          <p:cNvPr id="79" name="Shape 79"/>
          <p:cNvSpPr txBox="1">
            <a:spLocks noGrp="1"/>
          </p:cNvSpPr>
          <p:nvPr>
            <p:ph type="title"/>
          </p:nvPr>
        </p:nvSpPr>
        <p:spPr>
          <a:xfrm>
            <a:off x="457200" y="205978"/>
            <a:ext cx="8229600" cy="857400"/>
          </a:xfrm>
          <a:prstGeom prst="rect">
            <a:avLst/>
          </a:prstGeom>
        </p:spPr>
        <p:txBody>
          <a:bodyPr lIns="91425" tIns="91425" rIns="91425" bIns="91425" anchor="b" anchorCtr="0">
            <a:noAutofit/>
          </a:bodyPr>
          <a:lstStyle/>
          <a:p>
            <a:pPr>
              <a:spcBef>
                <a:spcPts val="0"/>
              </a:spcBef>
              <a:buNone/>
            </a:pPr>
            <a:r>
              <a:rPr lang="en"/>
              <a:t>Used as Guinea Pigs </a:t>
            </a:r>
          </a:p>
        </p:txBody>
      </p:sp>
      <p:sp>
        <p:nvSpPr>
          <p:cNvPr id="80" name="Shape 80"/>
          <p:cNvSpPr txBox="1">
            <a:spLocks noGrp="1"/>
          </p:cNvSpPr>
          <p:nvPr>
            <p:ph type="body" idx="1"/>
          </p:nvPr>
        </p:nvSpPr>
        <p:spPr>
          <a:xfrm>
            <a:off x="457200" y="1200150"/>
            <a:ext cx="8229600" cy="3725699"/>
          </a:xfrm>
          <a:prstGeom prst="rect">
            <a:avLst/>
          </a:prstGeom>
        </p:spPr>
        <p:txBody>
          <a:bodyPr lIns="91425" tIns="91425" rIns="91425" bIns="91425" anchor="t" anchorCtr="0">
            <a:noAutofit/>
          </a:bodyPr>
          <a:lstStyle/>
          <a:p>
            <a:pPr marL="457200" lvl="0" indent="-342900" rtl="0">
              <a:spcBef>
                <a:spcPts val="0"/>
              </a:spcBef>
              <a:buClr>
                <a:srgbClr val="000000"/>
              </a:buClr>
              <a:buSzPct val="100000"/>
              <a:buFont typeface="Arial"/>
              <a:buChar char="●"/>
            </a:pPr>
            <a:r>
              <a:rPr lang="en" sz="1800"/>
              <a:t>Dr. Josef Mengele (Angel of Death) and his twin experiments in Auschwitz</a:t>
            </a:r>
          </a:p>
          <a:p>
            <a:pPr marL="457200" lvl="0" indent="-342900" rtl="0">
              <a:spcBef>
                <a:spcPts val="0"/>
              </a:spcBef>
              <a:buClr>
                <a:srgbClr val="000000"/>
              </a:buClr>
              <a:buSzPct val="100000"/>
              <a:buFont typeface="Arial"/>
              <a:buChar char="●"/>
            </a:pPr>
            <a:r>
              <a:rPr lang="en" sz="1800"/>
              <a:t>Experiments included:</a:t>
            </a:r>
          </a:p>
          <a:p>
            <a:pPr marL="3657600" lvl="0" indent="-228600" rtl="0">
              <a:lnSpc>
                <a:spcPct val="115000"/>
              </a:lnSpc>
              <a:spcBef>
                <a:spcPts val="0"/>
              </a:spcBef>
              <a:buClr>
                <a:schemeClr val="dk1"/>
              </a:buClr>
              <a:buSzPct val="78571"/>
              <a:buFont typeface="Arial"/>
              <a:buNone/>
            </a:pPr>
            <a:r>
              <a:rPr lang="en" sz="1400"/>
              <a:t>Freezing / Hypothermia (conditions on Eastern front)</a:t>
            </a:r>
          </a:p>
          <a:p>
            <a:pPr marL="3657600" lvl="0" indent="-228600" rtl="0">
              <a:lnSpc>
                <a:spcPct val="115000"/>
              </a:lnSpc>
              <a:spcBef>
                <a:spcPts val="0"/>
              </a:spcBef>
              <a:buClr>
                <a:schemeClr val="dk1"/>
              </a:buClr>
              <a:buSzPct val="78571"/>
              <a:buFont typeface="Arial"/>
              <a:buNone/>
            </a:pPr>
            <a:r>
              <a:rPr lang="en" sz="1400"/>
              <a:t>Genetics</a:t>
            </a:r>
          </a:p>
          <a:p>
            <a:pPr marL="3657600" lvl="0" indent="-228600" rtl="0">
              <a:lnSpc>
                <a:spcPct val="115000"/>
              </a:lnSpc>
              <a:spcBef>
                <a:spcPts val="0"/>
              </a:spcBef>
              <a:buClr>
                <a:schemeClr val="dk1"/>
              </a:buClr>
              <a:buSzPct val="78571"/>
              <a:buFont typeface="Arial"/>
              <a:buNone/>
            </a:pPr>
            <a:r>
              <a:rPr lang="en" sz="1400"/>
              <a:t>Infectious Diseases (given to Eva Mozes Kor)</a:t>
            </a:r>
          </a:p>
          <a:p>
            <a:pPr marL="3657600" lvl="0" indent="-228600" rtl="0">
              <a:lnSpc>
                <a:spcPct val="115000"/>
              </a:lnSpc>
              <a:spcBef>
                <a:spcPts val="0"/>
              </a:spcBef>
              <a:buClr>
                <a:schemeClr val="dk1"/>
              </a:buClr>
              <a:buSzPct val="78571"/>
              <a:buFont typeface="Arial"/>
              <a:buNone/>
            </a:pPr>
            <a:r>
              <a:rPr lang="en" sz="1400"/>
              <a:t>Interrogation and Torture</a:t>
            </a:r>
          </a:p>
          <a:p>
            <a:pPr marL="3657600" lvl="0" indent="-228600" rtl="0">
              <a:lnSpc>
                <a:spcPct val="115000"/>
              </a:lnSpc>
              <a:spcBef>
                <a:spcPts val="0"/>
              </a:spcBef>
              <a:buClr>
                <a:schemeClr val="dk1"/>
              </a:buClr>
              <a:buSzPct val="78571"/>
              <a:buFont typeface="Arial"/>
              <a:buNone/>
            </a:pPr>
            <a:r>
              <a:rPr lang="en" sz="1400"/>
              <a:t>Killing / Genocide</a:t>
            </a:r>
          </a:p>
          <a:p>
            <a:pPr marL="3657600" lvl="0" indent="-228600" rtl="0">
              <a:lnSpc>
                <a:spcPct val="115000"/>
              </a:lnSpc>
              <a:spcBef>
                <a:spcPts val="0"/>
              </a:spcBef>
              <a:buClr>
                <a:schemeClr val="dk1"/>
              </a:buClr>
              <a:buSzPct val="78571"/>
              <a:buFont typeface="Arial"/>
              <a:buNone/>
            </a:pPr>
            <a:r>
              <a:rPr lang="en" sz="1400"/>
              <a:t>High Altitude (use tests to help pilots)</a:t>
            </a:r>
          </a:p>
          <a:p>
            <a:pPr marL="3657600" lvl="0" indent="-228600" rtl="0">
              <a:lnSpc>
                <a:spcPct val="115000"/>
              </a:lnSpc>
              <a:spcBef>
                <a:spcPts val="0"/>
              </a:spcBef>
              <a:buClr>
                <a:schemeClr val="dk1"/>
              </a:buClr>
              <a:buSzPct val="78571"/>
              <a:buFont typeface="Arial"/>
              <a:buNone/>
            </a:pPr>
            <a:r>
              <a:rPr lang="en" sz="1400"/>
              <a:t>Pharmacological</a:t>
            </a:r>
          </a:p>
          <a:p>
            <a:pPr marL="3657600" lvl="0" indent="-228600" rtl="0">
              <a:lnSpc>
                <a:spcPct val="115000"/>
              </a:lnSpc>
              <a:spcBef>
                <a:spcPts val="0"/>
              </a:spcBef>
              <a:buClr>
                <a:schemeClr val="dk1"/>
              </a:buClr>
              <a:buSzPct val="78571"/>
              <a:buFont typeface="Arial"/>
              <a:buNone/>
            </a:pPr>
            <a:r>
              <a:rPr lang="en" sz="1400"/>
              <a:t>Sterilization</a:t>
            </a:r>
          </a:p>
          <a:p>
            <a:pPr marL="3657600" lvl="0" indent="-228600" rtl="0">
              <a:lnSpc>
                <a:spcPct val="115000"/>
              </a:lnSpc>
              <a:spcBef>
                <a:spcPts val="0"/>
              </a:spcBef>
              <a:buClr>
                <a:schemeClr val="dk1"/>
              </a:buClr>
              <a:buSzPct val="78571"/>
              <a:buFont typeface="Arial"/>
              <a:buNone/>
            </a:pPr>
            <a:r>
              <a:rPr lang="en" sz="1400"/>
              <a:t>Surgery</a:t>
            </a:r>
          </a:p>
          <a:p>
            <a:pPr marL="3657600" lvl="0" indent="-228600" rtl="0">
              <a:lnSpc>
                <a:spcPct val="115000"/>
              </a:lnSpc>
              <a:spcBef>
                <a:spcPts val="0"/>
              </a:spcBef>
              <a:buClr>
                <a:schemeClr val="dk1"/>
              </a:buClr>
              <a:buSzPct val="78571"/>
              <a:buFont typeface="Arial"/>
              <a:buNone/>
            </a:pPr>
            <a:r>
              <a:rPr lang="en" sz="1400"/>
              <a:t>Traumatic Injuries</a:t>
            </a:r>
          </a:p>
          <a:p>
            <a:pPr lvl="0">
              <a:spcBef>
                <a:spcPts val="0"/>
              </a:spcBef>
              <a:buNone/>
            </a:pPr>
            <a:endParaRPr sz="1400"/>
          </a:p>
        </p:txBody>
      </p:sp>
      <p:pic>
        <p:nvPicPr>
          <p:cNvPr id="81" name="Shape 81"/>
          <p:cNvPicPr preferRelativeResize="0"/>
          <p:nvPr/>
        </p:nvPicPr>
        <p:blipFill>
          <a:blip r:embed="rId3">
            <a:alphaModFix/>
          </a:blip>
          <a:stretch>
            <a:fillRect/>
          </a:stretch>
        </p:blipFill>
        <p:spPr>
          <a:xfrm>
            <a:off x="6461375" y="46450"/>
            <a:ext cx="1905000" cy="1359824"/>
          </a:xfrm>
          <a:prstGeom prst="rect">
            <a:avLst/>
          </a:prstGeom>
          <a:noFill/>
          <a:ln>
            <a:noFill/>
          </a:ln>
        </p:spPr>
      </p:pic>
      <p:pic>
        <p:nvPicPr>
          <p:cNvPr id="82" name="Shape 82"/>
          <p:cNvPicPr preferRelativeResize="0"/>
          <p:nvPr/>
        </p:nvPicPr>
        <p:blipFill>
          <a:blip r:embed="rId4">
            <a:alphaModFix/>
          </a:blip>
          <a:stretch>
            <a:fillRect/>
          </a:stretch>
        </p:blipFill>
        <p:spPr>
          <a:xfrm>
            <a:off x="371675" y="2217100"/>
            <a:ext cx="3261900" cy="2405650"/>
          </a:xfrm>
          <a:prstGeom prst="rect">
            <a:avLst/>
          </a:prstGeom>
          <a:noFill/>
          <a:ln>
            <a:noFill/>
          </a:ln>
        </p:spPr>
      </p:pic>
      <p:pic>
        <p:nvPicPr>
          <p:cNvPr id="83" name="Shape 83"/>
          <p:cNvPicPr preferRelativeResize="0"/>
          <p:nvPr/>
        </p:nvPicPr>
        <p:blipFill>
          <a:blip r:embed="rId5">
            <a:alphaModFix/>
          </a:blip>
          <a:stretch>
            <a:fillRect/>
          </a:stretch>
        </p:blipFill>
        <p:spPr>
          <a:xfrm>
            <a:off x="7121562" y="2677525"/>
            <a:ext cx="1668962" cy="2405650"/>
          </a:xfrm>
          <a:prstGeom prst="rect">
            <a:avLst/>
          </a:prstGeom>
          <a:noFill/>
          <a:ln>
            <a:noFill/>
          </a:ln>
        </p:spPr>
      </p:pic>
    </p:spTree>
  </p:cSld>
  <p:clrMapOvr>
    <a:masterClrMapping/>
  </p:clrMapOvr>
  <p:transition xmlns:p14="http://schemas.microsoft.com/office/powerpoint/2010/main" spd="slow">
    <p:cut/>
  </p:transition>
</p:sld>
</file>

<file path=ppt/theme/theme1.xml><?xml version="1.0" encoding="utf-8"?>
<a:theme xmlns:a="http://schemas.openxmlformats.org/drawingml/2006/main" name="light-gradient">
  <a:themeElements>
    <a:clrScheme name="Custom 347">
      <a:dk1>
        <a:srgbClr val="000000"/>
      </a:dk1>
      <a:lt1>
        <a:srgbClr val="FFFFFF"/>
      </a:lt1>
      <a:dk2>
        <a:srgbClr val="666666"/>
      </a:dk2>
      <a:lt2>
        <a:srgbClr val="CCCCCC"/>
      </a:lt2>
      <a:accent1>
        <a:srgbClr val="3A81BA"/>
      </a:accent1>
      <a:accent2>
        <a:srgbClr val="D89F39"/>
      </a:accent2>
      <a:accent3>
        <a:srgbClr val="8BAB42"/>
      </a:accent3>
      <a:accent4>
        <a:srgbClr val="57A7B5"/>
      </a:accent4>
      <a:accent5>
        <a:srgbClr val="8B81D2"/>
      </a:accent5>
      <a:accent6>
        <a:srgbClr val="963334"/>
      </a:accent6>
      <a:hlink>
        <a:srgbClr val="1155CC"/>
      </a:hlink>
      <a:folHlink>
        <a:srgbClr val="6611C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829</Words>
  <Application>Microsoft Macintosh PowerPoint</Application>
  <PresentationFormat>On-screen Show (16:9)</PresentationFormat>
  <Paragraphs>70</Paragraphs>
  <Slides>11</Slides>
  <Notes>11</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light-gradient</vt:lpstr>
      <vt:lpstr>Children of the Holocaust</vt:lpstr>
      <vt:lpstr>Common fates </vt:lpstr>
      <vt:lpstr>Killing Centers</vt:lpstr>
      <vt:lpstr>PowerPoint Presentation</vt:lpstr>
      <vt:lpstr>Born in ghettos or camps </vt:lpstr>
      <vt:lpstr>PowerPoint Presentation</vt:lpstr>
      <vt:lpstr>Used for Forced Labor</vt:lpstr>
      <vt:lpstr>What companies used Jewish labor?</vt:lpstr>
      <vt:lpstr>Used as Guinea Pigs </vt:lpstr>
      <vt:lpstr>Forced to Hide...</vt:lpstr>
      <vt:lpstr>Conclusion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Children of the Holocaust</dc:title>
  <cp:lastModifiedBy>Teacher</cp:lastModifiedBy>
  <cp:revision>1</cp:revision>
  <dcterms:modified xsi:type="dcterms:W3CDTF">2014-11-03T12:40:10Z</dcterms:modified>
</cp:coreProperties>
</file>